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handoutMasterIdLst>
    <p:handoutMasterId r:id="rId51"/>
  </p:handoutMasterIdLst>
  <p:sldIdLst>
    <p:sldId id="256" r:id="rId2"/>
    <p:sldId id="522" r:id="rId3"/>
    <p:sldId id="464" r:id="rId4"/>
    <p:sldId id="525" r:id="rId5"/>
    <p:sldId id="466" r:id="rId6"/>
    <p:sldId id="470" r:id="rId7"/>
    <p:sldId id="471" r:id="rId8"/>
    <p:sldId id="473" r:id="rId9"/>
    <p:sldId id="526" r:id="rId10"/>
    <p:sldId id="527" r:id="rId11"/>
    <p:sldId id="481" r:id="rId12"/>
    <p:sldId id="482" r:id="rId13"/>
    <p:sldId id="483" r:id="rId14"/>
    <p:sldId id="486" r:id="rId15"/>
    <p:sldId id="488" r:id="rId16"/>
    <p:sldId id="489" r:id="rId17"/>
    <p:sldId id="490" r:id="rId18"/>
    <p:sldId id="528" r:id="rId19"/>
    <p:sldId id="491" r:id="rId20"/>
    <p:sldId id="493" r:id="rId21"/>
    <p:sldId id="494" r:id="rId22"/>
    <p:sldId id="495" r:id="rId23"/>
    <p:sldId id="496" r:id="rId24"/>
    <p:sldId id="498" r:id="rId25"/>
    <p:sldId id="499" r:id="rId26"/>
    <p:sldId id="500" r:id="rId27"/>
    <p:sldId id="501" r:id="rId28"/>
    <p:sldId id="502" r:id="rId29"/>
    <p:sldId id="504" r:id="rId30"/>
    <p:sldId id="505" r:id="rId31"/>
    <p:sldId id="369" r:id="rId32"/>
    <p:sldId id="448" r:id="rId33"/>
    <p:sldId id="506" r:id="rId34"/>
    <p:sldId id="492" r:id="rId35"/>
    <p:sldId id="456" r:id="rId36"/>
    <p:sldId id="431" r:id="rId37"/>
    <p:sldId id="478" r:id="rId38"/>
    <p:sldId id="401" r:id="rId39"/>
    <p:sldId id="398" r:id="rId40"/>
    <p:sldId id="457" r:id="rId41"/>
    <p:sldId id="362" r:id="rId42"/>
    <p:sldId id="424" r:id="rId43"/>
    <p:sldId id="366" r:id="rId44"/>
    <p:sldId id="403" r:id="rId45"/>
    <p:sldId id="404" r:id="rId46"/>
    <p:sldId id="405" r:id="rId47"/>
    <p:sldId id="409" r:id="rId48"/>
    <p:sldId id="354" r:id="rId49"/>
  </p:sldIdLst>
  <p:sldSz cx="10080625" cy="7559675"/>
  <p:notesSz cx="6858000" cy="9144000"/>
  <p:defaultTextStyle>
    <a:defPPr>
      <a:defRPr lang="fr-FR"/>
    </a:defPPr>
    <a:lvl1pPr marL="0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1pPr>
    <a:lvl2pPr marL="503972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2pPr>
    <a:lvl3pPr marL="1007943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3pPr>
    <a:lvl4pPr marL="1511915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4pPr>
    <a:lvl5pPr marL="2015886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5pPr>
    <a:lvl6pPr marL="2519858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3023829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3527801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4031772" algn="l" defTabSz="1007943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  <a:srgbClr val="5B97D5"/>
    <a:srgbClr val="F3B70D"/>
    <a:srgbClr val="E18E1F"/>
    <a:srgbClr val="41719C"/>
    <a:srgbClr val="0C257C"/>
    <a:srgbClr val="F4D4DF"/>
    <a:srgbClr val="FF9966"/>
    <a:srgbClr val="EA3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294" y="775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0" d="100"/>
          <a:sy n="40" d="100"/>
        </p:scale>
        <p:origin x="2379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04807-4846-4701-AF47-AB5B7A01122C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C92E4-1DC6-41E5-BE11-352B764E31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945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BA6FE-EEAB-484F-A129-470DE162FA72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FEF40-D2BA-47D4-A63E-0CA818FC46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08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1pPr>
    <a:lvl2pPr marL="503972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2pPr>
    <a:lvl3pPr marL="1007943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3pPr>
    <a:lvl4pPr marL="1511915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4pPr>
    <a:lvl5pPr marL="2015886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5pPr>
    <a:lvl6pPr marL="2519858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6pPr>
    <a:lvl7pPr marL="3023829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7pPr>
    <a:lvl8pPr marL="3527801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8pPr>
    <a:lvl9pPr marL="4031772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7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2955" y="4731994"/>
            <a:ext cx="5466691" cy="281571"/>
          </a:xfrm>
          <a:noFill/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Liberation Sans"/>
              <a:cs typeface="DejaVu Sans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26187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85DEC6-82A8-40F2-B7C9-4C46B3E903D3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43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85DEC6-82A8-40F2-B7C9-4C46B3E903D3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476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85DEC6-82A8-40F2-B7C9-4C46B3E903D3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401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85DEC6-82A8-40F2-B7C9-4C46B3E903D3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752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7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2955" y="4731994"/>
            <a:ext cx="5466691" cy="281571"/>
          </a:xfrm>
          <a:noFill/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Liberation Sans"/>
              <a:cs typeface="DejaVu Sans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052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7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2955" y="4731994"/>
            <a:ext cx="5466691" cy="281571"/>
          </a:xfrm>
          <a:noFill/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Liberation Sans"/>
              <a:cs typeface="DejaVu Sans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5439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7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2955" y="4731994"/>
            <a:ext cx="5466691" cy="281571"/>
          </a:xfrm>
          <a:noFill/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Liberation Sans"/>
              <a:cs typeface="DejaVu Sans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8268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09939" y="4861011"/>
            <a:ext cx="5681887" cy="4606346"/>
          </a:xfrm>
        </p:spPr>
        <p:txBody>
          <a:bodyPr>
            <a:normAutofit/>
          </a:bodyPr>
          <a:lstStyle/>
          <a:p>
            <a:r>
              <a:rPr lang="fr-FR" sz="1200" dirty="0"/>
              <a:t>To </a:t>
            </a:r>
            <a:r>
              <a:rPr lang="fr-FR" sz="1200" dirty="0" err="1"/>
              <a:t>obtain</a:t>
            </a:r>
            <a:r>
              <a:rPr lang="fr-FR" sz="1200" dirty="0"/>
              <a:t> </a:t>
            </a:r>
            <a:r>
              <a:rPr lang="fr-FR" sz="1200" dirty="0" err="1"/>
              <a:t>ballistic</a:t>
            </a:r>
            <a:r>
              <a:rPr lang="fr-FR" sz="1200" dirty="0"/>
              <a:t> propagation, </a:t>
            </a:r>
            <a:r>
              <a:rPr lang="fr-FR" sz="1200" dirty="0" err="1"/>
              <a:t>we</a:t>
            </a:r>
            <a:r>
              <a:rPr lang="fr-FR" sz="1200" dirty="0"/>
              <a:t> use modulation </a:t>
            </a:r>
            <a:r>
              <a:rPr lang="fr-FR" sz="1200" dirty="0" err="1"/>
              <a:t>doped</a:t>
            </a:r>
            <a:r>
              <a:rPr lang="fr-FR" sz="1200" dirty="0"/>
              <a:t> </a:t>
            </a:r>
            <a:r>
              <a:rPr lang="fr-FR" sz="1200" dirty="0" err="1"/>
              <a:t>heterostructures</a:t>
            </a:r>
            <a:r>
              <a:rPr lang="fr-FR" sz="1200" dirty="0"/>
              <a:t> </a:t>
            </a:r>
            <a:r>
              <a:rPr lang="fr-FR" sz="1200" dirty="0" err="1"/>
              <a:t>where</a:t>
            </a:r>
            <a:r>
              <a:rPr lang="fr-FR" sz="1200" dirty="0"/>
              <a:t> </a:t>
            </a:r>
            <a:r>
              <a:rPr lang="fr-FR" sz="1200" dirty="0" err="1"/>
              <a:t>two</a:t>
            </a:r>
            <a:r>
              <a:rPr lang="fr-FR" sz="1200" dirty="0"/>
              <a:t> </a:t>
            </a:r>
            <a:r>
              <a:rPr lang="fr-FR" sz="1200" dirty="0" err="1"/>
              <a:t>dimensionnal</a:t>
            </a:r>
            <a:r>
              <a:rPr lang="fr-FR" sz="1200" dirty="0"/>
              <a:t> </a:t>
            </a:r>
            <a:r>
              <a:rPr lang="fr-FR" sz="1200" dirty="0" err="1"/>
              <a:t>electron</a:t>
            </a:r>
            <a:r>
              <a:rPr lang="fr-FR" sz="1200" dirty="0"/>
              <a:t> </a:t>
            </a:r>
            <a:r>
              <a:rPr lang="fr-FR" sz="1200" dirty="0" err="1"/>
              <a:t>gas</a:t>
            </a:r>
            <a:r>
              <a:rPr lang="fr-FR" sz="1200" dirty="0"/>
              <a:t> </a:t>
            </a:r>
            <a:r>
              <a:rPr lang="fr-FR" sz="1200" dirty="0" err="1"/>
              <a:t>forms</a:t>
            </a:r>
            <a:r>
              <a:rPr lang="fr-FR" sz="1200" dirty="0"/>
              <a:t> </a:t>
            </a:r>
            <a:r>
              <a:rPr lang="fr-FR" sz="1200" dirty="0" err="1"/>
              <a:t>at</a:t>
            </a:r>
            <a:r>
              <a:rPr lang="fr-FR" sz="1200" dirty="0"/>
              <a:t> the interface </a:t>
            </a:r>
            <a:r>
              <a:rPr lang="fr-FR" sz="1200" dirty="0" err="1"/>
              <a:t>between</a:t>
            </a:r>
            <a:r>
              <a:rPr lang="fr-FR" sz="1200" dirty="0"/>
              <a:t> </a:t>
            </a:r>
            <a:r>
              <a:rPr lang="fr-FR" sz="1200" dirty="0" err="1"/>
              <a:t>two</a:t>
            </a:r>
            <a:r>
              <a:rPr lang="fr-FR" sz="1200" dirty="0"/>
              <a:t> </a:t>
            </a:r>
            <a:r>
              <a:rPr lang="fr-FR" sz="1200" dirty="0" err="1"/>
              <a:t>different</a:t>
            </a:r>
            <a:r>
              <a:rPr lang="fr-FR" sz="1200" dirty="0"/>
              <a:t> </a:t>
            </a:r>
            <a:r>
              <a:rPr lang="fr-FR" sz="1200" dirty="0" err="1"/>
              <a:t>semiconductors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different</a:t>
            </a:r>
            <a:r>
              <a:rPr lang="fr-FR" sz="1200" dirty="0"/>
              <a:t> </a:t>
            </a:r>
            <a:r>
              <a:rPr lang="fr-FR" sz="1200" dirty="0" err="1"/>
              <a:t>energy</a:t>
            </a:r>
            <a:r>
              <a:rPr lang="fr-FR" sz="1200" dirty="0"/>
              <a:t> gaps and doping.</a:t>
            </a:r>
          </a:p>
          <a:p>
            <a:r>
              <a:rPr lang="fr-FR" sz="1200" dirty="0"/>
              <a:t>I </a:t>
            </a:r>
            <a:r>
              <a:rPr lang="fr-FR" sz="1200" dirty="0" err="1"/>
              <a:t>won’t</a:t>
            </a:r>
            <a:r>
              <a:rPr lang="fr-FR" sz="1200" dirty="0"/>
              <a:t> go </a:t>
            </a:r>
            <a:r>
              <a:rPr lang="fr-FR" sz="1200" dirty="0" err="1"/>
              <a:t>into</a:t>
            </a:r>
            <a:r>
              <a:rPr lang="fr-FR" sz="1200" dirty="0"/>
              <a:t> the </a:t>
            </a:r>
            <a:r>
              <a:rPr lang="fr-FR" sz="1200" dirty="0" err="1" smtClean="0"/>
              <a:t>details</a:t>
            </a:r>
            <a:r>
              <a:rPr lang="fr-FR" sz="1200" dirty="0" smtClean="0"/>
              <a:t> </a:t>
            </a:r>
            <a:r>
              <a:rPr lang="fr-FR" sz="1200" dirty="0"/>
              <a:t>of the formation of </a:t>
            </a:r>
            <a:r>
              <a:rPr lang="fr-FR" sz="1200" dirty="0" err="1"/>
              <a:t>this</a:t>
            </a:r>
            <a:r>
              <a:rPr lang="fr-FR" sz="1200" dirty="0"/>
              <a:t> gaz but </a:t>
            </a:r>
            <a:r>
              <a:rPr lang="fr-FR" sz="1200" dirty="0" err="1"/>
              <a:t>simply</a:t>
            </a:r>
            <a:r>
              <a:rPr lang="fr-FR" sz="1200" dirty="0"/>
              <a:t> </a:t>
            </a:r>
            <a:r>
              <a:rPr lang="fr-FR" sz="1200" dirty="0" err="1"/>
              <a:t>remember</a:t>
            </a:r>
            <a:r>
              <a:rPr lang="fr-FR" sz="1200" dirty="0"/>
              <a:t> </a:t>
            </a:r>
            <a:r>
              <a:rPr lang="fr-FR" sz="1200" dirty="0" err="1"/>
              <a:t>you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due to the spatial </a:t>
            </a:r>
            <a:r>
              <a:rPr lang="fr-FR" sz="1200" dirty="0" err="1"/>
              <a:t>separation</a:t>
            </a:r>
            <a:r>
              <a:rPr lang="fr-FR" sz="1200" dirty="0"/>
              <a:t> </a:t>
            </a:r>
            <a:r>
              <a:rPr lang="fr-FR" sz="1200" dirty="0" err="1"/>
              <a:t>between</a:t>
            </a:r>
            <a:r>
              <a:rPr lang="fr-FR" sz="1200" dirty="0"/>
              <a:t> the </a:t>
            </a:r>
            <a:r>
              <a:rPr lang="fr-FR" sz="1200" dirty="0" err="1"/>
              <a:t>electron</a:t>
            </a:r>
            <a:r>
              <a:rPr lang="fr-FR" sz="1200" dirty="0"/>
              <a:t> and the </a:t>
            </a:r>
            <a:r>
              <a:rPr lang="fr-FR" sz="1200" dirty="0" err="1"/>
              <a:t>impurities</a:t>
            </a:r>
            <a:r>
              <a:rPr lang="fr-FR" sz="1200" dirty="0"/>
              <a:t> </a:t>
            </a:r>
            <a:r>
              <a:rPr lang="fr-FR" sz="1200" dirty="0" err="1"/>
              <a:t>they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, </a:t>
            </a:r>
            <a:r>
              <a:rPr lang="fr-FR" sz="1200" dirty="0" err="1"/>
              <a:t>this</a:t>
            </a:r>
            <a:r>
              <a:rPr lang="fr-FR" sz="1200" dirty="0"/>
              <a:t> gaz </a:t>
            </a:r>
            <a:r>
              <a:rPr lang="fr-FR" sz="1200" dirty="0" err="1"/>
              <a:t>can</a:t>
            </a:r>
            <a:r>
              <a:rPr lang="fr-FR" sz="1200" dirty="0"/>
              <a:t> </a:t>
            </a:r>
            <a:r>
              <a:rPr lang="fr-FR" sz="1200" dirty="0" err="1"/>
              <a:t>present</a:t>
            </a:r>
            <a:r>
              <a:rPr lang="fr-FR" sz="1200" dirty="0"/>
              <a:t> </a:t>
            </a:r>
            <a:r>
              <a:rPr lang="fr-FR" sz="1200" dirty="0" err="1"/>
              <a:t>very</a:t>
            </a:r>
            <a:r>
              <a:rPr lang="fr-FR" sz="1200" dirty="0"/>
              <a:t> high </a:t>
            </a:r>
            <a:r>
              <a:rPr lang="fr-FR" sz="1200" dirty="0" err="1"/>
              <a:t>mobility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mean</a:t>
            </a:r>
            <a:r>
              <a:rPr lang="fr-FR" sz="1200" dirty="0"/>
              <a:t> </a:t>
            </a:r>
            <a:r>
              <a:rPr lang="fr-FR" sz="1200" dirty="0" smtClean="0"/>
              <a:t>free </a:t>
            </a:r>
            <a:r>
              <a:rPr lang="fr-FR" sz="1200" dirty="0" err="1" smtClean="0"/>
              <a:t>pathes</a:t>
            </a:r>
            <a:r>
              <a:rPr lang="fr-FR" sz="1200" dirty="0" smtClean="0"/>
              <a:t> </a:t>
            </a:r>
            <a:r>
              <a:rPr lang="fr-FR" sz="1200" dirty="0" err="1"/>
              <a:t>which</a:t>
            </a:r>
            <a:r>
              <a:rPr lang="fr-FR" sz="1200" dirty="0"/>
              <a:t> </a:t>
            </a:r>
            <a:r>
              <a:rPr lang="fr-FR" sz="1200" dirty="0" err="1"/>
              <a:t>can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as high as a few </a:t>
            </a:r>
            <a:r>
              <a:rPr lang="fr-FR" sz="1200" dirty="0" err="1"/>
              <a:t>tens</a:t>
            </a:r>
            <a:r>
              <a:rPr lang="fr-FR" sz="1200" dirty="0"/>
              <a:t> of microns </a:t>
            </a:r>
            <a:r>
              <a:rPr lang="fr-FR" sz="1200" dirty="0" err="1"/>
              <a:t>at</a:t>
            </a:r>
            <a:r>
              <a:rPr lang="fr-FR" sz="1200" dirty="0"/>
              <a:t> </a:t>
            </a:r>
            <a:r>
              <a:rPr lang="fr-FR" sz="1200" dirty="0" err="1"/>
              <a:t>low</a:t>
            </a:r>
            <a:r>
              <a:rPr lang="fr-FR" sz="1200" dirty="0"/>
              <a:t> </a:t>
            </a:r>
            <a:r>
              <a:rPr lang="fr-FR" sz="1200" dirty="0" err="1"/>
              <a:t>temperature</a:t>
            </a:r>
            <a:r>
              <a:rPr lang="fr-FR" sz="1200" dirty="0"/>
              <a:t>.</a:t>
            </a:r>
          </a:p>
          <a:p>
            <a:endParaRPr lang="fr-FR" sz="2700" dirty="0"/>
          </a:p>
        </p:txBody>
      </p:sp>
    </p:spTree>
    <p:extLst>
      <p:ext uri="{BB962C8B-B14F-4D97-AF65-F5344CB8AC3E}">
        <p14:creationId xmlns:p14="http://schemas.microsoft.com/office/powerpoint/2010/main" val="48787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85DEC6-82A8-40F2-B7C9-4C46B3E903D3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549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7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2955" y="4731994"/>
            <a:ext cx="5466691" cy="281571"/>
          </a:xfrm>
          <a:noFill/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Liberation Sans"/>
              <a:cs typeface="DejaVu Sans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620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71" name="Espace réservé des commentaires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2955" y="4731994"/>
            <a:ext cx="5466691" cy="281571"/>
          </a:xfrm>
          <a:noFill/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Liberation Sans"/>
              <a:cs typeface="DejaVu Sans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91359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85DEC6-82A8-40F2-B7C9-4C46B3E903D3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1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85DEC6-82A8-40F2-B7C9-4C46B3E903D3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77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37197"/>
            <a:ext cx="85685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57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52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02483"/>
            <a:ext cx="2173635" cy="64064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02483"/>
            <a:ext cx="6394896" cy="640647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3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-5" y="-40332"/>
            <a:ext cx="10080631" cy="990000"/>
          </a:xfrm>
          <a:prstGeom prst="rect">
            <a:avLst/>
          </a:prstGeom>
          <a:solidFill>
            <a:srgbClr val="00126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157" dirty="0">
                <a:solidFill>
                  <a:schemeClr val="bg1">
                    <a:lumMod val="85000"/>
                  </a:schemeClr>
                </a:solidFill>
              </a:rPr>
              <a:t>		  			           		 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" y="153465"/>
            <a:ext cx="1424081" cy="4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5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-5" y="-40332"/>
            <a:ext cx="10080631" cy="990000"/>
          </a:xfrm>
          <a:prstGeom prst="rect">
            <a:avLst/>
          </a:prstGeom>
          <a:solidFill>
            <a:srgbClr val="00126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157" dirty="0">
                <a:solidFill>
                  <a:schemeClr val="bg1">
                    <a:lumMod val="85000"/>
                  </a:schemeClr>
                </a:solidFill>
              </a:rPr>
              <a:t>		  			           		 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" y="153465"/>
            <a:ext cx="1424081" cy="4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2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8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884671"/>
            <a:ext cx="869453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5059035"/>
            <a:ext cx="869453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78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28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02484"/>
            <a:ext cx="8694539" cy="14611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53171"/>
            <a:ext cx="4285579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761381"/>
            <a:ext cx="4285579" cy="4061576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48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6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95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93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90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382F8-5CDB-438E-8D06-5B42320CE64F}" type="datetimeFigureOut">
              <a:rPr lang="fr-FR" smtClean="0"/>
              <a:t>25/10/2021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006700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4A143-8388-4BED-874B-553F76EBB1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23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430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7.wmf"/><Relationship Id="rId11" Type="http://schemas.openxmlformats.org/officeDocument/2006/relationships/image" Target="../media/image92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91.png"/><Relationship Id="rId4" Type="http://schemas.openxmlformats.org/officeDocument/2006/relationships/image" Target="../media/image86.wmf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8" Type="http://schemas.openxmlformats.org/officeDocument/2006/relationships/image" Target="../media/image114.png"/><Relationship Id="rId3" Type="http://schemas.openxmlformats.org/officeDocument/2006/relationships/image" Target="../media/image109.PNG"/><Relationship Id="rId21" Type="http://schemas.openxmlformats.org/officeDocument/2006/relationships/image" Target="../media/image117.png"/><Relationship Id="rId7" Type="http://schemas.openxmlformats.org/officeDocument/2006/relationships/oleObject" Target="../embeddings/oleObject5.bin"/><Relationship Id="rId17" Type="http://schemas.openxmlformats.org/officeDocument/2006/relationships/image" Target="../media/image11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jpeg"/><Relationship Id="rId5" Type="http://schemas.openxmlformats.org/officeDocument/2006/relationships/image" Target="../media/image111.png"/><Relationship Id="rId15" Type="http://schemas.openxmlformats.org/officeDocument/2006/relationships/image" Target="../media/image14.wmf"/><Relationship Id="rId19" Type="http://schemas.openxmlformats.org/officeDocument/2006/relationships/image" Target="../media/image115.png"/><Relationship Id="rId4" Type="http://schemas.openxmlformats.org/officeDocument/2006/relationships/image" Target="../media/image110.png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3.png"/><Relationship Id="rId3" Type="http://schemas.openxmlformats.org/officeDocument/2006/relationships/image" Target="../media/image40.jpeg"/><Relationship Id="rId21" Type="http://schemas.openxmlformats.org/officeDocument/2006/relationships/image" Target="../media/image119.png"/><Relationship Id="rId17" Type="http://schemas.openxmlformats.org/officeDocument/2006/relationships/image" Target="../media/image118.png"/><Relationship Id="rId25" Type="http://schemas.openxmlformats.org/officeDocument/2006/relationships/image" Target="../media/image12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2.png"/><Relationship Id="rId20" Type="http://schemas.openxmlformats.org/officeDocument/2006/relationships/image" Target="../media/image115.png"/><Relationship Id="rId1" Type="http://schemas.openxmlformats.org/officeDocument/2006/relationships/vmlDrawing" Target="../drawings/vmlDrawing7.vml"/><Relationship Id="rId24" Type="http://schemas.openxmlformats.org/officeDocument/2006/relationships/image" Target="../media/image120.png"/><Relationship Id="rId5" Type="http://schemas.openxmlformats.org/officeDocument/2006/relationships/image" Target="../media/image14.wmf"/><Relationship Id="rId15" Type="http://schemas.openxmlformats.org/officeDocument/2006/relationships/image" Target="../media/image14.wmf"/><Relationship Id="rId23" Type="http://schemas.openxmlformats.org/officeDocument/2006/relationships/image" Target="../media/image117.png"/><Relationship Id="rId19" Type="http://schemas.openxmlformats.org/officeDocument/2006/relationships/image" Target="../media/image114.png"/><Relationship Id="rId4" Type="http://schemas.openxmlformats.org/officeDocument/2006/relationships/oleObject" Target="../embeddings/oleObject5.bin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image" Target="../media/image122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image" Target="../media/image122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56.png"/><Relationship Id="rId7" Type="http://schemas.openxmlformats.org/officeDocument/2006/relationships/image" Target="../media/image12.wmf"/><Relationship Id="rId25" Type="http://schemas.openxmlformats.org/officeDocument/2006/relationships/image" Target="../media/image13.wmf"/><Relationship Id="rId2" Type="http://schemas.openxmlformats.org/officeDocument/2006/relationships/slideLayout" Target="../slideLayouts/slideLayout13.xml"/><Relationship Id="rId29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24" Type="http://schemas.openxmlformats.org/officeDocument/2006/relationships/oleObject" Target="../embeddings/oleObject3.bin"/><Relationship Id="rId5" Type="http://schemas.openxmlformats.org/officeDocument/2006/relationships/image" Target="../media/image11.wmf"/><Relationship Id="rId23" Type="http://schemas.openxmlformats.org/officeDocument/2006/relationships/image" Target="../media/image58.png"/><Relationship Id="rId28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22" Type="http://schemas.openxmlformats.org/officeDocument/2006/relationships/image" Target="../media/image57.png"/><Relationship Id="rId27" Type="http://schemas.openxmlformats.org/officeDocument/2006/relationships/image" Target="../media/image14.wmf"/><Relationship Id="rId30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47.jpeg"/><Relationship Id="rId7" Type="http://schemas.openxmlformats.org/officeDocument/2006/relationships/image" Target="../media/image155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0.png"/><Relationship Id="rId4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7.jpeg"/><Relationship Id="rId7" Type="http://schemas.openxmlformats.org/officeDocument/2006/relationships/image" Target="../media/image15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5" Type="http://schemas.openxmlformats.org/officeDocument/2006/relationships/image" Target="../media/image150.png"/><Relationship Id="rId4" Type="http://schemas.openxmlformats.org/officeDocument/2006/relationships/image" Target="../media/image16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7.jpeg"/><Relationship Id="rId7" Type="http://schemas.openxmlformats.org/officeDocument/2006/relationships/image" Target="../media/image15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5" Type="http://schemas.openxmlformats.org/officeDocument/2006/relationships/image" Target="../media/image150.png"/><Relationship Id="rId4" Type="http://schemas.openxmlformats.org/officeDocument/2006/relationships/image" Target="../media/image16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62.jpeg"/><Relationship Id="rId7" Type="http://schemas.openxmlformats.org/officeDocument/2006/relationships/image" Target="../media/image154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5" Type="http://schemas.openxmlformats.org/officeDocument/2006/relationships/image" Target="../media/image150.png"/><Relationship Id="rId4" Type="http://schemas.openxmlformats.org/officeDocument/2006/relationships/image" Target="../media/image1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63.jp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png"/><Relationship Id="rId9" Type="http://schemas.openxmlformats.org/officeDocument/2006/relationships/image" Target="../media/image1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71.png"/><Relationship Id="rId7" Type="http://schemas.openxmlformats.org/officeDocument/2006/relationships/image" Target="../media/image172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9.png"/><Relationship Id="rId5" Type="http://schemas.openxmlformats.org/officeDocument/2006/relationships/image" Target="../media/image167.jpeg"/><Relationship Id="rId4" Type="http://schemas.openxmlformats.org/officeDocument/2006/relationships/image" Target="../media/image168.png"/><Relationship Id="rId9" Type="http://schemas.openxmlformats.org/officeDocument/2006/relationships/image" Target="../media/image1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74.png"/><Relationship Id="rId7" Type="http://schemas.openxmlformats.org/officeDocument/2006/relationships/image" Target="../media/image169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10" Type="http://schemas.openxmlformats.org/officeDocument/2006/relationships/image" Target="../media/image155.png"/><Relationship Id="rId4" Type="http://schemas.openxmlformats.org/officeDocument/2006/relationships/image" Target="../media/image175.png"/><Relationship Id="rId9" Type="http://schemas.openxmlformats.org/officeDocument/2006/relationships/image" Target="../media/image1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55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2.png"/><Relationship Id="rId11" Type="http://schemas.openxmlformats.org/officeDocument/2006/relationships/image" Target="../media/image154.png"/><Relationship Id="rId5" Type="http://schemas.openxmlformats.org/officeDocument/2006/relationships/image" Target="../media/image181.png"/><Relationship Id="rId10" Type="http://schemas.openxmlformats.org/officeDocument/2006/relationships/image" Target="../media/image172.png"/><Relationship Id="rId4" Type="http://schemas.openxmlformats.org/officeDocument/2006/relationships/image" Target="../media/image180.png"/><Relationship Id="rId9" Type="http://schemas.openxmlformats.org/officeDocument/2006/relationships/image" Target="../media/image1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2.png"/><Relationship Id="rId3" Type="http://schemas.openxmlformats.org/officeDocument/2006/relationships/image" Target="../media/image541.png"/><Relationship Id="rId7" Type="http://schemas.openxmlformats.org/officeDocument/2006/relationships/image" Target="../media/image5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1.png"/><Relationship Id="rId11" Type="http://schemas.openxmlformats.org/officeDocument/2006/relationships/image" Target="../media/image633.png"/><Relationship Id="rId5" Type="http://schemas.openxmlformats.org/officeDocument/2006/relationships/image" Target="../media/image561.png"/><Relationship Id="rId10" Type="http://schemas.openxmlformats.org/officeDocument/2006/relationships/image" Target="../media/image611.png"/><Relationship Id="rId4" Type="http://schemas.openxmlformats.org/officeDocument/2006/relationships/image" Target="../media/image550.png"/><Relationship Id="rId9" Type="http://schemas.openxmlformats.org/officeDocument/2006/relationships/image" Target="../media/image6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72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8.png"/><Relationship Id="rId5" Type="http://schemas.openxmlformats.org/officeDocument/2006/relationships/image" Target="../media/image1600.png"/><Relationship Id="rId4" Type="http://schemas.openxmlformats.org/officeDocument/2006/relationships/image" Target="../media/image18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11.bin"/><Relationship Id="rId18" Type="http://schemas.openxmlformats.org/officeDocument/2006/relationships/image" Target="../media/image250.png"/><Relationship Id="rId3" Type="http://schemas.openxmlformats.org/officeDocument/2006/relationships/image" Target="../media/image119.png"/><Relationship Id="rId25" Type="http://schemas.openxmlformats.org/officeDocument/2006/relationships/image" Target="../media/image40.jpeg"/><Relationship Id="rId17" Type="http://schemas.openxmlformats.org/officeDocument/2006/relationships/image" Target="../media/image35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40.png"/><Relationship Id="rId20" Type="http://schemas.openxmlformats.org/officeDocument/2006/relationships/image" Target="../media/image270.PNG"/><Relationship Id="rId29" Type="http://schemas.openxmlformats.org/officeDocument/2006/relationships/image" Target="../media/image750.png"/><Relationship Id="rId1" Type="http://schemas.openxmlformats.org/officeDocument/2006/relationships/vmlDrawing" Target="../drawings/vmlDrawing8.vml"/><Relationship Id="rId24" Type="http://schemas.openxmlformats.org/officeDocument/2006/relationships/image" Target="../media/image199.jpeg"/><Relationship Id="rId23" Type="http://schemas.openxmlformats.org/officeDocument/2006/relationships/image" Target="../media/image1171.png"/><Relationship Id="rId15" Type="http://schemas.openxmlformats.org/officeDocument/2006/relationships/image" Target="../media/image14.wmf"/><Relationship Id="rId28" Type="http://schemas.openxmlformats.org/officeDocument/2006/relationships/image" Target="../media/image730.png"/><Relationship Id="rId19" Type="http://schemas.openxmlformats.org/officeDocument/2006/relationships/image" Target="../media/image260.png"/><Relationship Id="rId22" Type="http://schemas.openxmlformats.org/officeDocument/2006/relationships/image" Target="../media/image1050.png"/><Relationship Id="rId27" Type="http://schemas.openxmlformats.org/officeDocument/2006/relationships/image" Target="../media/image14.wmf"/><Relationship Id="rId14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.wmf"/><Relationship Id="rId18" Type="http://schemas.openxmlformats.org/officeDocument/2006/relationships/image" Target="../media/image250.png"/><Relationship Id="rId3" Type="http://schemas.openxmlformats.org/officeDocument/2006/relationships/image" Target="../media/image200.jpg"/><Relationship Id="rId25" Type="http://schemas.openxmlformats.org/officeDocument/2006/relationships/oleObject" Target="../embeddings/oleObject11.bin"/><Relationship Id="rId17" Type="http://schemas.openxmlformats.org/officeDocument/2006/relationships/image" Target="../media/image35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40.png"/><Relationship Id="rId20" Type="http://schemas.openxmlformats.org/officeDocument/2006/relationships/image" Target="../media/image270.PNG"/><Relationship Id="rId1" Type="http://schemas.openxmlformats.org/officeDocument/2006/relationships/vmlDrawing" Target="../drawings/vmlDrawing9.vml"/><Relationship Id="rId24" Type="http://schemas.openxmlformats.org/officeDocument/2006/relationships/image" Target="../media/image40.jpeg"/><Relationship Id="rId23" Type="http://schemas.openxmlformats.org/officeDocument/2006/relationships/image" Target="../media/image1171.png"/><Relationship Id="rId15" Type="http://schemas.openxmlformats.org/officeDocument/2006/relationships/image" Target="../media/image14.wmf"/><Relationship Id="rId28" Type="http://schemas.openxmlformats.org/officeDocument/2006/relationships/image" Target="../media/image750.png"/><Relationship Id="rId19" Type="http://schemas.openxmlformats.org/officeDocument/2006/relationships/image" Target="../media/image260.png"/><Relationship Id="rId22" Type="http://schemas.openxmlformats.org/officeDocument/2006/relationships/image" Target="../media/image1050.png"/><Relationship Id="rId14" Type="http://schemas.openxmlformats.org/officeDocument/2006/relationships/oleObject" Target="../embeddings/oleObject11.bin"/><Relationship Id="rId27" Type="http://schemas.openxmlformats.org/officeDocument/2006/relationships/image" Target="../media/image20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203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13" Type="http://schemas.openxmlformats.org/officeDocument/2006/relationships/image" Target="../media/image1940.png"/><Relationship Id="rId3" Type="http://schemas.openxmlformats.org/officeDocument/2006/relationships/image" Target="../media/image1880.png"/><Relationship Id="rId12" Type="http://schemas.openxmlformats.org/officeDocument/2006/relationships/image" Target="../media/image143.png"/><Relationship Id="rId17" Type="http://schemas.openxmlformats.org/officeDocument/2006/relationships/image" Target="../media/image198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70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330.png"/><Relationship Id="rId5" Type="http://schemas.openxmlformats.org/officeDocument/2006/relationships/image" Target="../media/image1910.png"/><Relationship Id="rId15" Type="http://schemas.openxmlformats.org/officeDocument/2006/relationships/image" Target="../media/image1960.png"/><Relationship Id="rId10" Type="http://schemas.openxmlformats.org/officeDocument/2006/relationships/image" Target="../media/image1920.png"/><Relationship Id="rId4" Type="http://schemas.openxmlformats.org/officeDocument/2006/relationships/image" Target="../media/image1890.png"/><Relationship Id="rId9" Type="http://schemas.openxmlformats.org/officeDocument/2006/relationships/image" Target="../media/image1370.png"/><Relationship Id="rId14" Type="http://schemas.openxmlformats.org/officeDocument/2006/relationships/image" Target="../media/image19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3" Type="http://schemas.openxmlformats.org/officeDocument/2006/relationships/image" Target="../media/image1190.png"/><Relationship Id="rId7" Type="http://schemas.openxmlformats.org/officeDocument/2006/relationships/image" Target="../media/image1170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0.png"/><Relationship Id="rId10" Type="http://schemas.openxmlformats.org/officeDocument/2006/relationships/image" Target="../media/image1240.png"/><Relationship Id="rId4" Type="http://schemas.openxmlformats.org/officeDocument/2006/relationships/image" Target="../media/image1200.png"/><Relationship Id="rId9" Type="http://schemas.openxmlformats.org/officeDocument/2006/relationships/image" Target="../media/image12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205.jpg"/><Relationship Id="rId7" Type="http://schemas.openxmlformats.org/officeDocument/2006/relationships/image" Target="../media/image990.png"/><Relationship Id="rId12" Type="http://schemas.openxmlformats.org/officeDocument/2006/relationships/image" Target="../media/image4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0.png"/><Relationship Id="rId11" Type="http://schemas.openxmlformats.org/officeDocument/2006/relationships/image" Target="../media/image1030.png"/><Relationship Id="rId5" Type="http://schemas.openxmlformats.org/officeDocument/2006/relationships/image" Target="../media/image951.png"/><Relationship Id="rId4" Type="http://schemas.openxmlformats.org/officeDocument/2006/relationships/image" Target="../media/image206.jpg"/><Relationship Id="rId9" Type="http://schemas.openxmlformats.org/officeDocument/2006/relationships/image" Target="../media/image4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0.png"/><Relationship Id="rId13" Type="http://schemas.openxmlformats.org/officeDocument/2006/relationships/image" Target="../media/image208.PNG"/><Relationship Id="rId18" Type="http://schemas.openxmlformats.org/officeDocument/2006/relationships/image" Target="../media/image1520.png"/><Relationship Id="rId3" Type="http://schemas.openxmlformats.org/officeDocument/2006/relationships/image" Target="../media/image1361.png"/><Relationship Id="rId21" Type="http://schemas.openxmlformats.org/officeDocument/2006/relationships/image" Target="../media/image1550.png"/><Relationship Id="rId7" Type="http://schemas.openxmlformats.org/officeDocument/2006/relationships/image" Target="../media/image1400.png"/><Relationship Id="rId12" Type="http://schemas.openxmlformats.org/officeDocument/2006/relationships/image" Target="../media/image1460.png"/><Relationship Id="rId17" Type="http://schemas.openxmlformats.org/officeDocument/2006/relationships/image" Target="../media/image15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00.png"/><Relationship Id="rId20" Type="http://schemas.openxmlformats.org/officeDocument/2006/relationships/image" Target="../media/image15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0.png"/><Relationship Id="rId11" Type="http://schemas.openxmlformats.org/officeDocument/2006/relationships/image" Target="../media/image1450.png"/><Relationship Id="rId5" Type="http://schemas.openxmlformats.org/officeDocument/2006/relationships/image" Target="../media/image1380.png"/><Relationship Id="rId15" Type="http://schemas.openxmlformats.org/officeDocument/2006/relationships/image" Target="../media/image1490.png"/><Relationship Id="rId10" Type="http://schemas.openxmlformats.org/officeDocument/2006/relationships/image" Target="../media/image1440.png"/><Relationship Id="rId19" Type="http://schemas.openxmlformats.org/officeDocument/2006/relationships/image" Target="../media/image1530.png"/><Relationship Id="rId4" Type="http://schemas.openxmlformats.org/officeDocument/2006/relationships/image" Target="../media/image1371.png"/><Relationship Id="rId9" Type="http://schemas.openxmlformats.org/officeDocument/2006/relationships/image" Target="../media/image1430.png"/><Relationship Id="rId14" Type="http://schemas.openxmlformats.org/officeDocument/2006/relationships/image" Target="../media/image1480.png"/><Relationship Id="rId22" Type="http://schemas.openxmlformats.org/officeDocument/2006/relationships/image" Target="../media/image15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0.png"/><Relationship Id="rId5" Type="http://schemas.openxmlformats.org/officeDocument/2006/relationships/image" Target="../media/image881.png"/><Relationship Id="rId4" Type="http://schemas.openxmlformats.org/officeDocument/2006/relationships/image" Target="../media/image87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0.png"/><Relationship Id="rId5" Type="http://schemas.openxmlformats.org/officeDocument/2006/relationships/image" Target="../media/image162.png"/><Relationship Id="rId4" Type="http://schemas.openxmlformats.org/officeDocument/2006/relationships/image" Target="../media/image9200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0.png"/><Relationship Id="rId5" Type="http://schemas.openxmlformats.org/officeDocument/2006/relationships/image" Target="../media/image165.png"/><Relationship Id="rId4" Type="http://schemas.openxmlformats.org/officeDocument/2006/relationships/image" Target="../media/image920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image" Target="../media/image42.png"/><Relationship Id="rId4" Type="http://schemas.openxmlformats.org/officeDocument/2006/relationships/image" Target="../media/image39.jpe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8" Type="http://schemas.openxmlformats.org/officeDocument/2006/relationships/image" Target="../media/image53.png"/><Relationship Id="rId26" Type="http://schemas.openxmlformats.org/officeDocument/2006/relationships/image" Target="../media/image64.png"/><Relationship Id="rId3" Type="http://schemas.openxmlformats.org/officeDocument/2006/relationships/image" Target="../media/image48.png"/><Relationship Id="rId21" Type="http://schemas.openxmlformats.org/officeDocument/2006/relationships/image" Target="../media/image59.png"/><Relationship Id="rId7" Type="http://schemas.openxmlformats.org/officeDocument/2006/relationships/oleObject" Target="../embeddings/oleObject5.bin"/><Relationship Id="rId17" Type="http://schemas.openxmlformats.org/officeDocument/2006/relationships/image" Target="../media/image52.png"/><Relationship Id="rId25" Type="http://schemas.openxmlformats.org/officeDocument/2006/relationships/image" Target="../media/image6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jpeg"/><Relationship Id="rId24" Type="http://schemas.openxmlformats.org/officeDocument/2006/relationships/image" Target="../media/image62.png"/><Relationship Id="rId5" Type="http://schemas.openxmlformats.org/officeDocument/2006/relationships/image" Target="../media/image50.png"/><Relationship Id="rId15" Type="http://schemas.openxmlformats.org/officeDocument/2006/relationships/image" Target="../media/image14.wmf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9" Type="http://schemas.openxmlformats.org/officeDocument/2006/relationships/image" Target="../media/image54.png"/><Relationship Id="rId4" Type="http://schemas.openxmlformats.org/officeDocument/2006/relationships/image" Target="../media/image49.png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60.png"/><Relationship Id="rId27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t="24643" r="18056" b="22069"/>
          <a:stretch/>
        </p:blipFill>
        <p:spPr>
          <a:xfrm>
            <a:off x="2510020" y="2809735"/>
            <a:ext cx="4058527" cy="302514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0021" y="2818206"/>
            <a:ext cx="4058527" cy="30251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90" y="166563"/>
            <a:ext cx="1789564" cy="607553"/>
          </a:xfrm>
          <a:prstGeom prst="rect">
            <a:avLst/>
          </a:prstGeom>
        </p:spPr>
      </p:pic>
      <p:sp>
        <p:nvSpPr>
          <p:cNvPr id="12" name="Text Box 5"/>
          <p:cNvSpPr/>
          <p:nvPr/>
        </p:nvSpPr>
        <p:spPr>
          <a:xfrm>
            <a:off x="2146342" y="88028"/>
            <a:ext cx="6566022" cy="10964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1500"/>
              </a:spcBef>
              <a:spcAft>
                <a:spcPts val="0"/>
              </a:spcAft>
              <a:buNone/>
              <a:defRPr/>
            </a:pPr>
            <a:r>
              <a:rPr lang="en-US" sz="3200" dirty="0" err="1" smtClean="0">
                <a:solidFill>
                  <a:schemeClr val="bg1"/>
                </a:solidFill>
              </a:rPr>
              <a:t>Electronique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quantique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dans</a:t>
            </a:r>
            <a:r>
              <a:rPr lang="en-US" sz="3200" dirty="0" smtClean="0">
                <a:solidFill>
                  <a:schemeClr val="bg1"/>
                </a:solidFill>
              </a:rPr>
              <a:t> les </a:t>
            </a:r>
            <a:r>
              <a:rPr lang="en-US" sz="3200" dirty="0" err="1" smtClean="0">
                <a:solidFill>
                  <a:schemeClr val="bg1"/>
                </a:solidFill>
              </a:rPr>
              <a:t>nanoconducteurs</a:t>
            </a:r>
            <a:endParaRPr lang="fr-FR" sz="3200" dirty="0">
              <a:solidFill>
                <a:schemeClr val="bg1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574916" y="6785530"/>
            <a:ext cx="7137448" cy="661004"/>
            <a:chOff x="1935770" y="6068318"/>
            <a:chExt cx="7620159" cy="689321"/>
          </a:xfrm>
        </p:grpSpPr>
        <p:grpSp>
          <p:nvGrpSpPr>
            <p:cNvPr id="9" name="Groupe 8"/>
            <p:cNvGrpSpPr/>
            <p:nvPr/>
          </p:nvGrpSpPr>
          <p:grpSpPr>
            <a:xfrm>
              <a:off x="1935770" y="6068318"/>
              <a:ext cx="6209085" cy="588291"/>
              <a:chOff x="2504589" y="5624171"/>
              <a:chExt cx="7255231" cy="687410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4589" y="5680153"/>
                <a:ext cx="1775934" cy="589908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5401" y="5624171"/>
                <a:ext cx="687410" cy="687410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6188" y="5707068"/>
                <a:ext cx="1349361" cy="543036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47139" y="5749425"/>
                <a:ext cx="1612681" cy="469264"/>
              </a:xfrm>
              <a:prstGeom prst="rect">
                <a:avLst/>
              </a:prstGeom>
            </p:spPr>
          </p:pic>
        </p:grp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723" y="6068318"/>
              <a:ext cx="741206" cy="689321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130190" y="3646195"/>
            <a:ext cx="2524682" cy="684582"/>
            <a:chOff x="1317812" y="9260410"/>
            <a:chExt cx="3100420" cy="684582"/>
          </a:xfrm>
        </p:grpSpPr>
        <p:sp>
          <p:nvSpPr>
            <p:cNvPr id="14" name="Rectangle 20"/>
            <p:cNvSpPr>
              <a:spLocks/>
            </p:cNvSpPr>
            <p:nvPr/>
          </p:nvSpPr>
          <p:spPr bwMode="auto">
            <a:xfrm>
              <a:off x="1317812" y="9260410"/>
              <a:ext cx="3100420" cy="68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36866" bIns="0"/>
            <a:lstStyle/>
            <a:p>
              <a:pPr marL="36834"/>
              <a:r>
                <a:rPr lang="en-US" sz="1700" dirty="0" err="1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Echantillons</a:t>
              </a:r>
              <a:r>
                <a:rPr lang="en-US" sz="17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,</a:t>
              </a:r>
              <a:endParaRPr lang="en-US" sz="1700" dirty="0" smtClean="0">
                <a:solidFill>
                  <a:schemeClr val="bg1"/>
                </a:solidFill>
                <a:ea typeface="Calibri" charset="0"/>
                <a:cs typeface="Calibri" charset="0"/>
              </a:endParaRPr>
            </a:p>
            <a:p>
              <a:pPr marL="36834"/>
              <a:r>
                <a:rPr lang="en-US" sz="17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C2N </a:t>
              </a:r>
              <a:r>
                <a:rPr lang="en-US" sz="1700" dirty="0" err="1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Palaiseau</a:t>
              </a:r>
              <a:endParaRPr lang="en-US" sz="1700" dirty="0" smtClean="0">
                <a:solidFill>
                  <a:schemeClr val="bg1"/>
                </a:solidFill>
                <a:ea typeface="Calibri" charset="0"/>
                <a:cs typeface="Calibri" charset="0"/>
              </a:endParaRPr>
            </a:p>
            <a:p>
              <a:pPr marL="36834"/>
              <a:r>
                <a:rPr lang="en-US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Y. </a:t>
              </a:r>
              <a:r>
                <a:rPr lang="en-US" sz="1500" dirty="0" err="1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Jin</a:t>
              </a:r>
              <a:r>
                <a:rPr lang="en-US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, Q. Dong, A. </a:t>
              </a:r>
              <a:r>
                <a:rPr lang="en-US" sz="1500" dirty="0" err="1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Cavanna</a:t>
              </a:r>
              <a:r>
                <a:rPr lang="en-US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, </a:t>
              </a:r>
            </a:p>
            <a:p>
              <a:pPr marL="36834"/>
              <a:r>
                <a:rPr lang="en-US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U. </a:t>
              </a:r>
              <a:r>
                <a:rPr lang="en-US" sz="1500" dirty="0" err="1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Gennser</a:t>
              </a:r>
              <a:endParaRPr lang="en-US" sz="1500" dirty="0">
                <a:solidFill>
                  <a:schemeClr val="bg1"/>
                </a:solidFill>
                <a:ea typeface="Calibri" charset="0"/>
                <a:cs typeface="Calibri" charset="0"/>
              </a:endParaRPr>
            </a:p>
            <a:p>
              <a:pPr marL="36834">
                <a:lnSpc>
                  <a:spcPct val="130000"/>
                </a:lnSpc>
              </a:pPr>
              <a:endParaRPr lang="en-US" dirty="0">
                <a:solidFill>
                  <a:schemeClr val="tx1"/>
                </a:solidFill>
                <a:ea typeface="Calibri" charset="0"/>
                <a:cs typeface="Calibri" charset="0"/>
              </a:endParaRPr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1408196" y="9504090"/>
              <a:ext cx="1508983" cy="0"/>
            </a:xfrm>
            <a:prstGeom prst="line">
              <a:avLst/>
            </a:prstGeom>
            <a:ln w="25400">
              <a:solidFill>
                <a:srgbClr val="D90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71763" y="1496122"/>
            <a:ext cx="2364658" cy="1554272"/>
            <a:chOff x="1365653" y="-1279780"/>
            <a:chExt cx="2364658" cy="1554272"/>
          </a:xfrm>
        </p:grpSpPr>
        <p:sp>
          <p:nvSpPr>
            <p:cNvPr id="19" name="Rectangle 18"/>
            <p:cNvSpPr/>
            <p:nvPr/>
          </p:nvSpPr>
          <p:spPr>
            <a:xfrm>
              <a:off x="1365653" y="-1279780"/>
              <a:ext cx="2364658" cy="1554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834"/>
              <a:r>
                <a:rPr lang="en-US" sz="17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Experiences </a:t>
              </a:r>
              <a:r>
                <a:rPr lang="en-US" sz="17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LPENS</a:t>
              </a:r>
            </a:p>
            <a:p>
              <a:pPr marL="36834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H. </a:t>
              </a:r>
              <a:r>
                <a:rPr lang="en-US" sz="1500" dirty="0" err="1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Bartolomei</a:t>
              </a:r>
              <a:r>
                <a:rPr lang="en-US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,</a:t>
              </a:r>
              <a:r>
                <a:rPr lang="en-US" sz="1500" dirty="0">
                  <a:solidFill>
                    <a:schemeClr val="bg1"/>
                  </a:solidFill>
                  <a:ea typeface="Calibri" charset="0"/>
                  <a:cs typeface="Calibri" charset="0"/>
                </a:rPr>
                <a:t> M. Kumar,</a:t>
              </a:r>
              <a:r>
                <a:rPr lang="en-US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 </a:t>
              </a:r>
              <a:r>
                <a:rPr lang="en-US" sz="1500" dirty="0">
                  <a:solidFill>
                    <a:schemeClr val="bg1"/>
                  </a:solidFill>
                  <a:ea typeface="Calibri" charset="0"/>
                  <a:cs typeface="Calibri" charset="0"/>
                </a:rPr>
                <a:t>A. Marguerite, R. </a:t>
              </a:r>
              <a:r>
                <a:rPr lang="en-US" sz="1500" dirty="0" err="1">
                  <a:solidFill>
                    <a:schemeClr val="bg1"/>
                  </a:solidFill>
                  <a:ea typeface="Calibri" charset="0"/>
                  <a:cs typeface="Calibri" charset="0"/>
                </a:rPr>
                <a:t>Bisognin</a:t>
              </a:r>
              <a:r>
                <a:rPr lang="en-US" sz="1500" dirty="0">
                  <a:solidFill>
                    <a:schemeClr val="bg1"/>
                  </a:solidFill>
                  <a:ea typeface="Calibri" charset="0"/>
                  <a:cs typeface="Calibri" charset="0"/>
                </a:rPr>
                <a:t>, </a:t>
              </a:r>
              <a:endParaRPr lang="en-US" sz="1500" dirty="0" smtClean="0">
                <a:solidFill>
                  <a:schemeClr val="bg1"/>
                </a:solidFill>
                <a:ea typeface="Calibri" charset="0"/>
                <a:cs typeface="Calibri" charset="0"/>
              </a:endParaRPr>
            </a:p>
            <a:p>
              <a:pPr marL="36834">
                <a:lnSpc>
                  <a:spcPct val="130000"/>
                </a:lnSpc>
              </a:pPr>
              <a:r>
                <a:rPr lang="fr-FR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J.M </a:t>
              </a:r>
              <a:r>
                <a:rPr lang="fr-FR" sz="1500" dirty="0" err="1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Berroir</a:t>
              </a:r>
              <a:r>
                <a:rPr lang="fr-FR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, E</a:t>
              </a:r>
              <a:r>
                <a:rPr lang="fr-FR" sz="1500" dirty="0">
                  <a:solidFill>
                    <a:schemeClr val="bg1"/>
                  </a:solidFill>
                  <a:ea typeface="Calibri" charset="0"/>
                  <a:cs typeface="Calibri" charset="0"/>
                </a:rPr>
                <a:t>. </a:t>
              </a:r>
              <a:r>
                <a:rPr lang="fr-FR" sz="1500" dirty="0" err="1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Bocquillon</a:t>
              </a:r>
              <a:r>
                <a:rPr lang="fr-FR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, </a:t>
              </a:r>
            </a:p>
            <a:p>
              <a:pPr marL="36834">
                <a:lnSpc>
                  <a:spcPct val="130000"/>
                </a:lnSpc>
              </a:pPr>
              <a:r>
                <a:rPr lang="fr-FR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B</a:t>
              </a:r>
              <a:r>
                <a:rPr lang="fr-FR" sz="1500" dirty="0">
                  <a:solidFill>
                    <a:schemeClr val="bg1"/>
                  </a:solidFill>
                  <a:ea typeface="Calibri" charset="0"/>
                  <a:cs typeface="Calibri" charset="0"/>
                </a:rPr>
                <a:t>. </a:t>
              </a:r>
              <a:r>
                <a:rPr lang="fr-FR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Plaçais, G</a:t>
              </a:r>
              <a:r>
                <a:rPr lang="fr-FR" sz="1500" dirty="0">
                  <a:solidFill>
                    <a:schemeClr val="bg1"/>
                  </a:solidFill>
                  <a:ea typeface="Calibri" charset="0"/>
                  <a:cs typeface="Calibri" charset="0"/>
                </a:rPr>
                <a:t>. </a:t>
              </a:r>
              <a:r>
                <a:rPr lang="fr-FR" sz="1500" dirty="0" smtClean="0">
                  <a:solidFill>
                    <a:schemeClr val="bg1"/>
                  </a:solidFill>
                  <a:ea typeface="Calibri" charset="0"/>
                  <a:cs typeface="Calibri" charset="0"/>
                </a:rPr>
                <a:t>Fève</a:t>
              </a:r>
              <a:endParaRPr lang="fr-FR" sz="1500" dirty="0">
                <a:solidFill>
                  <a:schemeClr val="bg1"/>
                </a:solidFill>
                <a:ea typeface="Calibri" charset="0"/>
                <a:cs typeface="Calibri" charset="0"/>
              </a:endParaRPr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1517766" y="-988133"/>
              <a:ext cx="1710069" cy="0"/>
            </a:xfrm>
            <a:prstGeom prst="line">
              <a:avLst/>
            </a:prstGeom>
            <a:ln w="25400">
              <a:solidFill>
                <a:srgbClr val="D90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0"/>
          <p:cNvSpPr>
            <a:spLocks/>
          </p:cNvSpPr>
          <p:nvPr/>
        </p:nvSpPr>
        <p:spPr bwMode="auto">
          <a:xfrm>
            <a:off x="80784" y="4933753"/>
            <a:ext cx="2419350" cy="68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6866" bIns="0"/>
          <a:lstStyle/>
          <a:p>
            <a:pPr marL="36834"/>
            <a:r>
              <a:rPr lang="en-US" sz="1700" dirty="0" smtClean="0">
                <a:solidFill>
                  <a:schemeClr val="bg1"/>
                </a:solidFill>
                <a:ea typeface="Calibri" charset="0"/>
                <a:cs typeface="Calibri" charset="0"/>
              </a:rPr>
              <a:t>Collaborations </a:t>
            </a:r>
            <a:r>
              <a:rPr lang="en-US" sz="1700" dirty="0" err="1" smtClean="0">
                <a:solidFill>
                  <a:schemeClr val="bg1"/>
                </a:solidFill>
                <a:ea typeface="Calibri" charset="0"/>
                <a:cs typeface="Calibri" charset="0"/>
              </a:rPr>
              <a:t>théoriques</a:t>
            </a:r>
            <a:r>
              <a:rPr lang="en-US" sz="1700" dirty="0" smtClean="0">
                <a:solidFill>
                  <a:schemeClr val="bg1"/>
                </a:solidFill>
                <a:ea typeface="Calibri" charset="0"/>
                <a:cs typeface="Calibri" charset="0"/>
              </a:rPr>
              <a:t>:</a:t>
            </a:r>
            <a:endParaRPr lang="en-US" sz="1700" dirty="0" smtClean="0">
              <a:solidFill>
                <a:schemeClr val="bg1"/>
              </a:solidFill>
              <a:ea typeface="Calibri" charset="0"/>
              <a:cs typeface="Calibri" charset="0"/>
            </a:endParaRPr>
          </a:p>
          <a:p>
            <a:pPr marL="36834"/>
            <a:r>
              <a:rPr lang="en-US" sz="1500" dirty="0" smtClean="0">
                <a:solidFill>
                  <a:schemeClr val="bg1"/>
                </a:solidFill>
                <a:ea typeface="Calibri" charset="0"/>
                <a:cs typeface="Calibri" charset="0"/>
              </a:rPr>
              <a:t>CPT Marseille, LPENS Lyon</a:t>
            </a:r>
            <a:r>
              <a:rPr lang="en-US" sz="1500" dirty="0">
                <a:solidFill>
                  <a:schemeClr val="bg1"/>
                </a:solidFill>
                <a:ea typeface="Calibri" charset="0"/>
                <a:cs typeface="Calibri" charset="0"/>
              </a:rPr>
              <a:t>, LPS </a:t>
            </a:r>
            <a:r>
              <a:rPr lang="en-US" sz="1500" dirty="0" err="1" smtClean="0">
                <a:solidFill>
                  <a:schemeClr val="bg1"/>
                </a:solidFill>
                <a:ea typeface="Calibri" charset="0"/>
                <a:cs typeface="Calibri" charset="0"/>
              </a:rPr>
              <a:t>Orsay</a:t>
            </a:r>
            <a:r>
              <a:rPr lang="en-US" sz="1500" dirty="0" smtClean="0">
                <a:solidFill>
                  <a:schemeClr val="bg1"/>
                </a:solidFill>
                <a:ea typeface="Calibri" charset="0"/>
                <a:cs typeface="Calibri" charset="0"/>
              </a:rPr>
              <a:t> </a:t>
            </a:r>
            <a:endParaRPr lang="en-US" sz="1500" dirty="0">
              <a:solidFill>
                <a:schemeClr val="tx1"/>
              </a:solidFill>
              <a:ea typeface="Calibri" charset="0"/>
              <a:cs typeface="Calibri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157494" y="5171291"/>
            <a:ext cx="2188309" cy="0"/>
          </a:xfrm>
          <a:prstGeom prst="line">
            <a:avLst/>
          </a:prstGeom>
          <a:ln w="25400">
            <a:solidFill>
              <a:srgbClr val="D90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191934" y="4152765"/>
            <a:ext cx="1228770" cy="0"/>
          </a:xfrm>
          <a:prstGeom prst="line">
            <a:avLst/>
          </a:prstGeom>
          <a:ln w="25400">
            <a:solidFill>
              <a:srgbClr val="D90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6725007" y="1268963"/>
            <a:ext cx="3174667" cy="4905390"/>
            <a:chOff x="198945" y="1618329"/>
            <a:chExt cx="3174667" cy="4905390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r="10324"/>
            <a:stretch/>
          </p:blipFill>
          <p:spPr>
            <a:xfrm>
              <a:off x="198945" y="1618329"/>
              <a:ext cx="3174667" cy="4905390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2228497" y="4269552"/>
              <a:ext cx="1047082" cy="428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87" dirty="0">
                  <a:solidFill>
                    <a:schemeClr val="bg1"/>
                  </a:solidFill>
                </a:rPr>
                <a:t>100 </a:t>
              </a:r>
              <a:r>
                <a:rPr lang="fr-FR" sz="2187" dirty="0" err="1">
                  <a:solidFill>
                    <a:schemeClr val="bg1"/>
                  </a:solidFill>
                </a:rPr>
                <a:t>mK</a:t>
              </a:r>
              <a:endParaRPr lang="fr-FR" sz="2187" dirty="0">
                <a:solidFill>
                  <a:schemeClr val="bg1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286656" y="3652705"/>
              <a:ext cx="1047082" cy="428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87" dirty="0">
                  <a:solidFill>
                    <a:schemeClr val="bg1"/>
                  </a:solidFill>
                </a:rPr>
                <a:t>8</a:t>
              </a:r>
              <a:r>
                <a:rPr lang="fr-FR" sz="2187" dirty="0">
                  <a:solidFill>
                    <a:schemeClr val="bg1"/>
                  </a:solidFill>
                </a:rPr>
                <a:t>00 </a:t>
              </a:r>
              <a:r>
                <a:rPr lang="fr-FR" sz="2187" dirty="0" err="1">
                  <a:solidFill>
                    <a:schemeClr val="bg1"/>
                  </a:solidFill>
                </a:rPr>
                <a:t>mK</a:t>
              </a:r>
              <a:endParaRPr lang="fr-FR" sz="2187" dirty="0">
                <a:solidFill>
                  <a:schemeClr val="bg1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2503444" y="3086244"/>
              <a:ext cx="473206" cy="428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87" dirty="0">
                  <a:solidFill>
                    <a:schemeClr val="bg1"/>
                  </a:solidFill>
                </a:rPr>
                <a:t>4</a:t>
              </a:r>
              <a:r>
                <a:rPr lang="fr-FR" sz="2187" dirty="0">
                  <a:solidFill>
                    <a:schemeClr val="bg1"/>
                  </a:solidFill>
                </a:rPr>
                <a:t>K</a:t>
              </a:r>
              <a:endParaRPr lang="fr-FR" sz="2187" dirty="0">
                <a:solidFill>
                  <a:schemeClr val="bg1"/>
                </a:solidFill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2569377" y="2528813"/>
              <a:ext cx="615874" cy="428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87" dirty="0">
                  <a:solidFill>
                    <a:schemeClr val="bg1"/>
                  </a:solidFill>
                </a:rPr>
                <a:t>77K</a:t>
              </a:r>
              <a:endParaRPr lang="fr-FR" sz="2187" dirty="0">
                <a:solidFill>
                  <a:schemeClr val="bg1"/>
                </a:solidFill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2458348" y="2001040"/>
              <a:ext cx="758541" cy="428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87" dirty="0">
                  <a:solidFill>
                    <a:schemeClr val="bg1"/>
                  </a:solidFill>
                </a:rPr>
                <a:t>300K</a:t>
              </a:r>
              <a:endParaRPr lang="fr-FR" sz="2187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/>
              <p:cNvSpPr txBox="1"/>
              <p:nvPr/>
            </p:nvSpPr>
            <p:spPr>
              <a:xfrm>
                <a:off x="8712364" y="5046380"/>
                <a:ext cx="117655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r>
                        <a:rPr lang="fr-FR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≈25</m:t>
                      </m:r>
                      <m:r>
                        <a:rPr lang="fr-FR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fr-FR" sz="1700" dirty="0"/>
              </a:p>
            </p:txBody>
          </p:sp>
        </mc:Choice>
        <mc:Fallback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2364" y="5046380"/>
                <a:ext cx="1176552" cy="261610"/>
              </a:xfrm>
              <a:prstGeom prst="rect">
                <a:avLst/>
              </a:prstGeom>
              <a:blipFill>
                <a:blip r:embed="rId10"/>
                <a:stretch>
                  <a:fillRect l="-3627" r="-3109" b="-139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llipse 25"/>
          <p:cNvSpPr/>
          <p:nvPr/>
        </p:nvSpPr>
        <p:spPr>
          <a:xfrm>
            <a:off x="8170433" y="5973594"/>
            <a:ext cx="309190" cy="26302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/>
          <p:cNvCxnSpPr/>
          <p:nvPr/>
        </p:nvCxnSpPr>
        <p:spPr>
          <a:xfrm>
            <a:off x="6568547" y="2801264"/>
            <a:ext cx="1601886" cy="303940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>
            <a:endCxn id="26" idx="4"/>
          </p:cNvCxnSpPr>
          <p:nvPr/>
        </p:nvCxnSpPr>
        <p:spPr>
          <a:xfrm>
            <a:off x="6568547" y="5849142"/>
            <a:ext cx="1756481" cy="38747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2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D:\Gwendal\Desktop\SéminaireLPN\bitmap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1" y="1009956"/>
            <a:ext cx="4010298" cy="27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4824288" y="1191791"/>
            <a:ext cx="5313123" cy="6030296"/>
            <a:chOff x="-242333" y="1330132"/>
            <a:chExt cx="5663040" cy="6030296"/>
          </a:xfrm>
        </p:grpSpPr>
        <p:cxnSp>
          <p:nvCxnSpPr>
            <p:cNvPr id="113" name="Connecteur droit avec flèche 112"/>
            <p:cNvCxnSpPr/>
            <p:nvPr/>
          </p:nvCxnSpPr>
          <p:spPr>
            <a:xfrm flipH="1" flipV="1">
              <a:off x="1983428" y="5978359"/>
              <a:ext cx="233585" cy="111211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e 10"/>
            <p:cNvGrpSpPr/>
            <p:nvPr/>
          </p:nvGrpSpPr>
          <p:grpSpPr>
            <a:xfrm>
              <a:off x="-242333" y="1330132"/>
              <a:ext cx="5663040" cy="6030296"/>
              <a:chOff x="-240740" y="1426700"/>
              <a:chExt cx="5663040" cy="6030296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-240740" y="1426700"/>
                <a:ext cx="5663040" cy="6030296"/>
                <a:chOff x="4470029" y="-1642092"/>
                <a:chExt cx="5663040" cy="6030296"/>
              </a:xfrm>
            </p:grpSpPr>
            <p:sp>
              <p:nvSpPr>
                <p:cNvPr id="45" name="Rectangle 16"/>
                <p:cNvSpPr>
                  <a:spLocks/>
                </p:cNvSpPr>
                <p:nvPr/>
              </p:nvSpPr>
              <p:spPr bwMode="auto">
                <a:xfrm>
                  <a:off x="4943474" y="3666620"/>
                  <a:ext cx="1985422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square" lIns="0" tIns="0" rIns="40630" bIns="0">
                  <a:spAutoFit/>
                </a:bodyPr>
                <a:lstStyle/>
                <a:p>
                  <a:pPr marL="40593"/>
                  <a:r>
                    <a:rPr lang="en-US" sz="1500" dirty="0" smtClean="0">
                      <a:ea typeface="Calibri" charset="0"/>
                      <a:cs typeface="Calibri" charset="0"/>
                    </a:rPr>
                    <a:t>Fluctuations </a:t>
                  </a:r>
                  <a:r>
                    <a:rPr lang="en-US" sz="1500" dirty="0" err="1" smtClean="0">
                      <a:ea typeface="Calibri" charset="0"/>
                      <a:cs typeface="Calibri" charset="0"/>
                    </a:rPr>
                    <a:t>classiques</a:t>
                  </a:r>
                  <a:endParaRPr lang="en-US" sz="1500" dirty="0">
                    <a:ea typeface="Calibri" charset="0"/>
                    <a:cs typeface="Calibri" charset="0"/>
                  </a:endParaRPr>
                </a:p>
                <a:p>
                  <a:pPr marL="40593"/>
                  <a:r>
                    <a:rPr lang="en-US" sz="1500" dirty="0" smtClean="0">
                      <a:ea typeface="Calibri" charset="0"/>
                      <a:cs typeface="Calibri" charset="0"/>
                    </a:rPr>
                    <a:t>(</a:t>
                  </a:r>
                  <a:r>
                    <a:rPr lang="en-US" sz="1500" dirty="0" smtClean="0">
                      <a:ea typeface="Calibri" charset="0"/>
                      <a:cs typeface="Calibri" charset="0"/>
                    </a:rPr>
                    <a:t>bruit de partition</a:t>
                  </a:r>
                  <a:r>
                    <a:rPr lang="en-US" sz="1500" dirty="0" smtClean="0">
                      <a:ea typeface="Calibri" charset="0"/>
                      <a:cs typeface="Calibri" charset="0"/>
                    </a:rPr>
                    <a:t>)</a:t>
                  </a:r>
                  <a:endParaRPr lang="en-US" sz="1500" dirty="0"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66" name="Rectangle 16"/>
                <p:cNvSpPr>
                  <a:spLocks/>
                </p:cNvSpPr>
                <p:nvPr/>
              </p:nvSpPr>
              <p:spPr bwMode="auto">
                <a:xfrm>
                  <a:off x="7386543" y="3563813"/>
                  <a:ext cx="274652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square" lIns="0" tIns="0" rIns="40630" bIns="0">
                  <a:spAutoFit/>
                </a:bodyPr>
                <a:lstStyle/>
                <a:p>
                  <a:pPr marL="40593"/>
                  <a:r>
                    <a:rPr lang="en-US" sz="1500" dirty="0" err="1" smtClean="0">
                      <a:ea typeface="Calibri" charset="0"/>
                      <a:cs typeface="Calibri" charset="0"/>
                    </a:rPr>
                    <a:t>Recouvrement</a:t>
                  </a:r>
                  <a:r>
                    <a:rPr lang="en-US" sz="1500" dirty="0" smtClean="0">
                      <a:ea typeface="Calibri" charset="0"/>
                      <a:cs typeface="Calibri" charset="0"/>
                    </a:rPr>
                    <a:t> entre </a:t>
                  </a:r>
                  <a:r>
                    <a:rPr lang="en-US" sz="1500" dirty="0" err="1" smtClean="0">
                      <a:ea typeface="Calibri" charset="0"/>
                      <a:cs typeface="Calibri" charset="0"/>
                    </a:rPr>
                    <a:t>états</a:t>
                  </a:r>
                  <a:endParaRPr lang="en-US" sz="1500" dirty="0"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4470029" y="-1642092"/>
                  <a:ext cx="5481444" cy="6030296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9" name="Connecteur droit avec flèche 8"/>
                <p:cNvCxnSpPr/>
                <p:nvPr/>
              </p:nvCxnSpPr>
              <p:spPr>
                <a:xfrm flipV="1">
                  <a:off x="6005036" y="3064839"/>
                  <a:ext cx="404542" cy="617419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avec flèche 69"/>
                <p:cNvCxnSpPr/>
                <p:nvPr/>
              </p:nvCxnSpPr>
              <p:spPr>
                <a:xfrm flipV="1">
                  <a:off x="8424688" y="3154369"/>
                  <a:ext cx="0" cy="409444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ZoneTexte 60"/>
                    <p:cNvSpPr txBox="1"/>
                    <p:nvPr/>
                  </p:nvSpPr>
                  <p:spPr>
                    <a:xfrm>
                      <a:off x="4777030" y="2291426"/>
                      <a:ext cx="4920578" cy="119481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fr-FR" sz="23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fr-FR" sz="23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fr-FR" sz="23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𝑐𝑙𝑎𝑠𝑠</m:t>
                                        </m:r>
                                      </m:sub>
                                      <m:sup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den>
                            </m:f>
                            <m:r>
                              <a:rPr lang="fr-FR" sz="23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23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fr-FR" sz="23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sz="23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limLoc m:val="undOvr"/>
                                        <m:subHide m:val="on"/>
                                        <m:supHide m:val="on"/>
                                        <m:ctrlP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𝑑𝑡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23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3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𝜑</m:t>
                                            </m:r>
                                          </m:e>
                                          <m:sub>
                                            <m:r>
                                              <a:rPr lang="fr-FR" sz="23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sSubSup>
                                          <m:sSubSupPr>
                                            <m:ctrlPr>
                                              <a:rPr lang="fr-FR" sz="23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fr-FR" sz="23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𝜑</m:t>
                                            </m:r>
                                          </m:e>
                                          <m:sub>
                                            <m:r>
                                              <a:rPr lang="fr-FR" sz="23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fr-FR" sz="2300" i="1"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bSup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  <m:r>
                                          <a:rPr lang="fr-FR" sz="2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</m:e>
                                </m:d>
                              </m:e>
                              <m:sup>
                                <m:r>
                                  <a:rPr lang="fr-FR" sz="23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oMath>
                        </m:oMathPara>
                      </a14:m>
                      <a:endParaRPr lang="fr-FR" sz="2300" dirty="0"/>
                    </a:p>
                  </p:txBody>
                </p:sp>
              </mc:Choice>
              <mc:Fallback xmlns="">
                <p:sp>
                  <p:nvSpPr>
                    <p:cNvPr id="61" name="ZoneTexte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77030" y="2291426"/>
                      <a:ext cx="4920578" cy="119481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32" r="-317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4" name="ZoneTexte 113"/>
              <p:cNvSpPr txBox="1"/>
              <p:nvPr/>
            </p:nvSpPr>
            <p:spPr>
              <a:xfrm>
                <a:off x="1893265" y="7127226"/>
                <a:ext cx="2351205" cy="329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543" dirty="0" smtClean="0"/>
                  <a:t>Signe – pour les fermions</a:t>
                </a:r>
                <a:endParaRPr lang="fr-FR" sz="1543" dirty="0"/>
              </a:p>
            </p:txBody>
          </p:sp>
        </p:grpSp>
      </p:grpSp>
      <p:grpSp>
        <p:nvGrpSpPr>
          <p:cNvPr id="3" name="Groupe 2"/>
          <p:cNvGrpSpPr/>
          <p:nvPr/>
        </p:nvGrpSpPr>
        <p:grpSpPr>
          <a:xfrm>
            <a:off x="346566" y="3680980"/>
            <a:ext cx="4561646" cy="3764279"/>
            <a:chOff x="5579144" y="3659154"/>
            <a:chExt cx="4827735" cy="3939953"/>
          </a:xfrm>
        </p:grpSpPr>
        <p:pic>
          <p:nvPicPr>
            <p:cNvPr id="122" name="Image 1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144" y="3659154"/>
              <a:ext cx="4340788" cy="3255199"/>
            </a:xfrm>
            <a:prstGeom prst="rect">
              <a:avLst/>
            </a:prstGeom>
          </p:spPr>
        </p:pic>
        <p:sp>
          <p:nvSpPr>
            <p:cNvPr id="124" name="Rectangle 55"/>
            <p:cNvSpPr>
              <a:spLocks/>
            </p:cNvSpPr>
            <p:nvPr/>
          </p:nvSpPr>
          <p:spPr bwMode="auto">
            <a:xfrm>
              <a:off x="5740169" y="7192940"/>
              <a:ext cx="4666710" cy="21096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31493" bIns="0"/>
            <a:lstStyle/>
            <a:p>
              <a:pPr marL="30756"/>
              <a:r>
                <a:rPr lang="fr-FR" sz="1543" dirty="0">
                  <a:latin typeface="Georgia" panose="02040502050405020303" pitchFamily="18" charset="0"/>
                  <a:cs typeface="Arial" panose="020B0604020202020204" pitchFamily="34" charset="0"/>
                </a:rPr>
                <a:t>E. </a:t>
              </a:r>
              <a:r>
                <a:rPr lang="fr-FR" sz="1543" dirty="0" err="1">
                  <a:latin typeface="Georgia" panose="02040502050405020303" pitchFamily="18" charset="0"/>
                  <a:cs typeface="Arial" panose="020B0604020202020204" pitchFamily="34" charset="0"/>
                </a:rPr>
                <a:t>Bocquillon</a:t>
              </a:r>
              <a:r>
                <a:rPr lang="fr-FR" sz="1543" dirty="0">
                  <a:latin typeface="Georgia" panose="02040502050405020303" pitchFamily="18" charset="0"/>
                  <a:cs typeface="Arial" panose="020B0604020202020204" pitchFamily="34" charset="0"/>
                </a:rPr>
                <a:t> et al., Science </a:t>
              </a:r>
              <a:r>
                <a:rPr lang="fr-FR" sz="1543" b="1" dirty="0">
                  <a:latin typeface="Georgia" panose="02040502050405020303" pitchFamily="18" charset="0"/>
                  <a:cs typeface="Arial" panose="020B0604020202020204" pitchFamily="34" charset="0"/>
                </a:rPr>
                <a:t>339</a:t>
              </a:r>
              <a:r>
                <a:rPr lang="fr-FR" sz="1543" dirty="0">
                  <a:latin typeface="Georgia" panose="02040502050405020303" pitchFamily="18" charset="0"/>
                  <a:cs typeface="Arial" panose="020B0604020202020204" pitchFamily="34" charset="0"/>
                </a:rPr>
                <a:t>, 1054 (2013).</a:t>
              </a:r>
              <a:endParaRPr lang="en-US" sz="1543" dirty="0">
                <a:latin typeface="Georgia" panose="02040502050405020303" pitchFamily="18" charset="0"/>
                <a:ea typeface="Calibri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55"/>
            <p:cNvSpPr>
              <a:spLocks/>
            </p:cNvSpPr>
            <p:nvPr/>
          </p:nvSpPr>
          <p:spPr bwMode="auto">
            <a:xfrm>
              <a:off x="5735208" y="7455683"/>
              <a:ext cx="4380038" cy="14342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28570" bIns="0"/>
            <a:lstStyle/>
            <a:p>
              <a:pPr marL="27902"/>
              <a:r>
                <a:rPr lang="fr-FR" sz="1500" dirty="0">
                  <a:latin typeface="Georgia" panose="02040502050405020303" pitchFamily="18" charset="0"/>
                  <a:cs typeface="Arial" panose="020B0604020202020204" pitchFamily="34" charset="0"/>
                </a:rPr>
                <a:t>A. Marguerite et al., PRB </a:t>
              </a:r>
              <a:r>
                <a:rPr lang="fr-FR" sz="1500" b="1" dirty="0">
                  <a:latin typeface="Georgia" panose="02040502050405020303" pitchFamily="18" charset="0"/>
                </a:rPr>
                <a:t>94</a:t>
              </a:r>
              <a:r>
                <a:rPr lang="fr-FR" sz="1500" dirty="0">
                  <a:latin typeface="Georgia" panose="02040502050405020303" pitchFamily="18" charset="0"/>
                </a:rPr>
                <a:t>, 115311 (2016)</a:t>
              </a:r>
              <a:r>
                <a:rPr lang="fr-FR" sz="1500" dirty="0">
                  <a:latin typeface="Georgia" panose="02040502050405020303" pitchFamily="18" charset="0"/>
                  <a:cs typeface="Arial" panose="020B0604020202020204" pitchFamily="34" charset="0"/>
                </a:rPr>
                <a:t>.</a:t>
              </a:r>
              <a:endParaRPr lang="en-US" sz="1500" dirty="0">
                <a:latin typeface="Georgia" panose="02040502050405020303" pitchFamily="18" charset="0"/>
                <a:ea typeface="Calibri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706460" y="1325300"/>
            <a:ext cx="3528392" cy="3511966"/>
            <a:chOff x="5783462" y="1741715"/>
            <a:chExt cx="4208405" cy="4298248"/>
          </a:xfrm>
        </p:grpSpPr>
        <p:grpSp>
          <p:nvGrpSpPr>
            <p:cNvPr id="29" name="Groupe 28"/>
            <p:cNvGrpSpPr/>
            <p:nvPr/>
          </p:nvGrpSpPr>
          <p:grpSpPr>
            <a:xfrm>
              <a:off x="5783462" y="1741715"/>
              <a:ext cx="3985319" cy="4298248"/>
              <a:chOff x="391309" y="3831776"/>
              <a:chExt cx="3985319" cy="4298248"/>
            </a:xfrm>
          </p:grpSpPr>
          <p:grpSp>
            <p:nvGrpSpPr>
              <p:cNvPr id="32" name="Group 63"/>
              <p:cNvGrpSpPr>
                <a:grpSpLocks/>
              </p:cNvGrpSpPr>
              <p:nvPr/>
            </p:nvGrpSpPr>
            <p:grpSpPr bwMode="auto">
              <a:xfrm>
                <a:off x="650928" y="4123225"/>
                <a:ext cx="3725700" cy="1811173"/>
                <a:chOff x="0" y="0"/>
                <a:chExt cx="3028" cy="1472"/>
              </a:xfrm>
            </p:grpSpPr>
            <p:sp>
              <p:nvSpPr>
                <p:cNvPr id="64" name="Oval 17"/>
                <p:cNvSpPr>
                  <a:spLocks/>
                </p:cNvSpPr>
                <p:nvPr/>
              </p:nvSpPr>
              <p:spPr bwMode="auto">
                <a:xfrm>
                  <a:off x="85" y="0"/>
                  <a:ext cx="155" cy="155"/>
                </a:xfrm>
                <a:prstGeom prst="ellipse">
                  <a:avLst/>
                </a:prstGeom>
                <a:solidFill>
                  <a:srgbClr val="2E5FFA"/>
                </a:solidFill>
                <a:ln w="38100" cap="flat">
                  <a:solidFill>
                    <a:srgbClr val="29008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65" name="Oval 18"/>
                <p:cNvSpPr>
                  <a:spLocks/>
                </p:cNvSpPr>
                <p:nvPr/>
              </p:nvSpPr>
              <p:spPr bwMode="auto">
                <a:xfrm>
                  <a:off x="1203" y="0"/>
                  <a:ext cx="155" cy="155"/>
                </a:xfrm>
                <a:prstGeom prst="ellipse">
                  <a:avLst/>
                </a:prstGeom>
                <a:solidFill>
                  <a:srgbClr val="2E5FFA"/>
                </a:solidFill>
                <a:ln w="38100" cap="flat">
                  <a:solidFill>
                    <a:srgbClr val="29008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pic>
              <p:nvPicPr>
                <p:cNvPr id="67" name="Picture 19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6" y="180"/>
                  <a:ext cx="424" cy="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20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" y="177"/>
                  <a:ext cx="424" cy="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21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6" y="698"/>
                  <a:ext cx="424" cy="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22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1" y="698"/>
                  <a:ext cx="432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2" name="Group 26"/>
                <p:cNvGrpSpPr>
                  <a:grpSpLocks/>
                </p:cNvGrpSpPr>
                <p:nvPr/>
              </p:nvGrpSpPr>
              <p:grpSpPr bwMode="auto">
                <a:xfrm>
                  <a:off x="0" y="1118"/>
                  <a:ext cx="353" cy="354"/>
                  <a:chOff x="0" y="0"/>
                  <a:chExt cx="353" cy="353"/>
                </a:xfrm>
              </p:grpSpPr>
              <p:sp>
                <p:nvSpPr>
                  <p:cNvPr id="109" name="Oval 23"/>
                  <p:cNvSpPr>
                    <a:spLocks/>
                  </p:cNvSpPr>
                  <p:nvPr/>
                </p:nvSpPr>
                <p:spPr bwMode="auto">
                  <a:xfrm>
                    <a:off x="67" y="71"/>
                    <a:ext cx="155" cy="155"/>
                  </a:xfrm>
                  <a:prstGeom prst="ellipse">
                    <a:avLst/>
                  </a:prstGeom>
                  <a:solidFill>
                    <a:srgbClr val="2E5FFA"/>
                  </a:solidFill>
                  <a:ln w="38100" cap="flat">
                    <a:solidFill>
                      <a:srgbClr val="29008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110" name="Oval 24"/>
                  <p:cNvSpPr>
                    <a:spLocks/>
                  </p:cNvSpPr>
                  <p:nvPr/>
                </p:nvSpPr>
                <p:spPr bwMode="auto">
                  <a:xfrm>
                    <a:off x="128" y="127"/>
                    <a:ext cx="155" cy="155"/>
                  </a:xfrm>
                  <a:prstGeom prst="ellipse">
                    <a:avLst/>
                  </a:prstGeom>
                  <a:solidFill>
                    <a:srgbClr val="2E5FFA"/>
                  </a:solidFill>
                  <a:ln w="38100" cap="flat">
                    <a:solidFill>
                      <a:srgbClr val="29008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111" name="Oval 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53" cy="353"/>
                  </a:xfrm>
                  <a:prstGeom prst="ellipse">
                    <a:avLst/>
                  </a:prstGeom>
                  <a:noFill/>
                  <a:ln w="38100" cap="flat">
                    <a:solidFill>
                      <a:srgbClr val="66B132"/>
                    </a:solidFill>
                    <a:prstDash val="sysDot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73" name="Group 29"/>
                <p:cNvGrpSpPr>
                  <a:grpSpLocks/>
                </p:cNvGrpSpPr>
                <p:nvPr/>
              </p:nvGrpSpPr>
              <p:grpSpPr bwMode="auto">
                <a:xfrm>
                  <a:off x="330" y="275"/>
                  <a:ext cx="225" cy="230"/>
                  <a:chOff x="0" y="0"/>
                  <a:chExt cx="224" cy="229"/>
                </a:xfrm>
              </p:grpSpPr>
              <p:sp>
                <p:nvSpPr>
                  <p:cNvPr id="107" name="Oval 27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4" cy="2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108" name="Rectangle 28"/>
                  <p:cNvSpPr>
                    <a:spLocks/>
                  </p:cNvSpPr>
                  <p:nvPr/>
                </p:nvSpPr>
                <p:spPr bwMode="auto">
                  <a:xfrm>
                    <a:off x="41" y="0"/>
                    <a:ext cx="14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cs typeface="Calibri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74" name="Group 32"/>
                <p:cNvGrpSpPr>
                  <a:grpSpLocks/>
                </p:cNvGrpSpPr>
                <p:nvPr/>
              </p:nvGrpSpPr>
              <p:grpSpPr bwMode="auto">
                <a:xfrm>
                  <a:off x="898" y="275"/>
                  <a:ext cx="224" cy="230"/>
                  <a:chOff x="0" y="0"/>
                  <a:chExt cx="224" cy="229"/>
                </a:xfrm>
              </p:grpSpPr>
              <p:sp>
                <p:nvSpPr>
                  <p:cNvPr id="105" name="Oval 30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4" cy="2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106" name="Rectangle 31"/>
                  <p:cNvSpPr>
                    <a:spLocks/>
                  </p:cNvSpPr>
                  <p:nvPr/>
                </p:nvSpPr>
                <p:spPr bwMode="auto">
                  <a:xfrm>
                    <a:off x="41" y="0"/>
                    <a:ext cx="14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cs typeface="Calibri" charset="0"/>
                      </a:rPr>
                      <a:t>2</a:t>
                    </a:r>
                  </a:p>
                </p:txBody>
              </p:sp>
            </p:grpSp>
            <p:grpSp>
              <p:nvGrpSpPr>
                <p:cNvPr id="75" name="Group 35"/>
                <p:cNvGrpSpPr>
                  <a:grpSpLocks/>
                </p:cNvGrpSpPr>
                <p:nvPr/>
              </p:nvGrpSpPr>
              <p:grpSpPr bwMode="auto">
                <a:xfrm>
                  <a:off x="330" y="749"/>
                  <a:ext cx="225" cy="230"/>
                  <a:chOff x="0" y="0"/>
                  <a:chExt cx="224" cy="229"/>
                </a:xfrm>
              </p:grpSpPr>
              <p:sp>
                <p:nvSpPr>
                  <p:cNvPr id="103" name="Oval 33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4" cy="2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104" name="Rectangle 34"/>
                  <p:cNvSpPr>
                    <a:spLocks/>
                  </p:cNvSpPr>
                  <p:nvPr/>
                </p:nvSpPr>
                <p:spPr bwMode="auto">
                  <a:xfrm>
                    <a:off x="41" y="0"/>
                    <a:ext cx="14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cs typeface="Calibri" charset="0"/>
                      </a:rPr>
                      <a:t>3</a:t>
                    </a:r>
                  </a:p>
                </p:txBody>
              </p:sp>
            </p:grpSp>
            <p:grpSp>
              <p:nvGrpSpPr>
                <p:cNvPr id="76" name="Group 38"/>
                <p:cNvGrpSpPr>
                  <a:grpSpLocks/>
                </p:cNvGrpSpPr>
                <p:nvPr/>
              </p:nvGrpSpPr>
              <p:grpSpPr bwMode="auto">
                <a:xfrm>
                  <a:off x="898" y="749"/>
                  <a:ext cx="224" cy="230"/>
                  <a:chOff x="0" y="0"/>
                  <a:chExt cx="224" cy="229"/>
                </a:xfrm>
              </p:grpSpPr>
              <p:sp>
                <p:nvSpPr>
                  <p:cNvPr id="101" name="Oval 36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4" cy="2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102" name="Rectangle 37"/>
                  <p:cNvSpPr>
                    <a:spLocks/>
                  </p:cNvSpPr>
                  <p:nvPr/>
                </p:nvSpPr>
                <p:spPr bwMode="auto">
                  <a:xfrm>
                    <a:off x="41" y="0"/>
                    <a:ext cx="14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cs typeface="Calibri" charset="0"/>
                      </a:rPr>
                      <a:t>4</a:t>
                    </a:r>
                  </a:p>
                </p:txBody>
              </p:sp>
            </p:grpSp>
            <p:sp>
              <p:nvSpPr>
                <p:cNvPr id="77" name="Oval 39"/>
                <p:cNvSpPr>
                  <a:spLocks/>
                </p:cNvSpPr>
                <p:nvPr/>
              </p:nvSpPr>
              <p:spPr bwMode="auto">
                <a:xfrm>
                  <a:off x="1621" y="0"/>
                  <a:ext cx="155" cy="154"/>
                </a:xfrm>
                <a:prstGeom prst="ellipse">
                  <a:avLst/>
                </a:prstGeom>
                <a:solidFill>
                  <a:srgbClr val="2E5FFA"/>
                </a:solidFill>
                <a:ln w="38100" cap="flat">
                  <a:solidFill>
                    <a:srgbClr val="29008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78" name="Oval 40"/>
                <p:cNvSpPr>
                  <a:spLocks/>
                </p:cNvSpPr>
                <p:nvPr/>
              </p:nvSpPr>
              <p:spPr bwMode="auto">
                <a:xfrm>
                  <a:off x="2739" y="0"/>
                  <a:ext cx="155" cy="154"/>
                </a:xfrm>
                <a:prstGeom prst="ellipse">
                  <a:avLst/>
                </a:prstGeom>
                <a:solidFill>
                  <a:srgbClr val="2E5FFA"/>
                </a:solidFill>
                <a:ln w="38100" cap="flat">
                  <a:solidFill>
                    <a:srgbClr val="29008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pic>
              <p:nvPicPr>
                <p:cNvPr id="79" name="Picture 41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2" y="180"/>
                  <a:ext cx="424" cy="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Picture 42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5" y="177"/>
                  <a:ext cx="424" cy="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Picture 43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2" y="698"/>
                  <a:ext cx="424" cy="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" name="Picture 44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7" y="698"/>
                  <a:ext cx="432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3" name="Group 48"/>
                <p:cNvGrpSpPr>
                  <a:grpSpLocks/>
                </p:cNvGrpSpPr>
                <p:nvPr/>
              </p:nvGrpSpPr>
              <p:grpSpPr bwMode="auto">
                <a:xfrm>
                  <a:off x="2675" y="1118"/>
                  <a:ext cx="353" cy="353"/>
                  <a:chOff x="0" y="0"/>
                  <a:chExt cx="353" cy="353"/>
                </a:xfrm>
              </p:grpSpPr>
              <p:sp>
                <p:nvSpPr>
                  <p:cNvPr id="98" name="Oval 45"/>
                  <p:cNvSpPr>
                    <a:spLocks/>
                  </p:cNvSpPr>
                  <p:nvPr/>
                </p:nvSpPr>
                <p:spPr bwMode="auto">
                  <a:xfrm>
                    <a:off x="67" y="71"/>
                    <a:ext cx="155" cy="155"/>
                  </a:xfrm>
                  <a:prstGeom prst="ellipse">
                    <a:avLst/>
                  </a:prstGeom>
                  <a:solidFill>
                    <a:srgbClr val="2E5FFA"/>
                  </a:solidFill>
                  <a:ln w="38100" cap="flat">
                    <a:solidFill>
                      <a:srgbClr val="29008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99" name="Oval 46"/>
                  <p:cNvSpPr>
                    <a:spLocks/>
                  </p:cNvSpPr>
                  <p:nvPr/>
                </p:nvSpPr>
                <p:spPr bwMode="auto">
                  <a:xfrm>
                    <a:off x="128" y="127"/>
                    <a:ext cx="155" cy="155"/>
                  </a:xfrm>
                  <a:prstGeom prst="ellipse">
                    <a:avLst/>
                  </a:prstGeom>
                  <a:solidFill>
                    <a:srgbClr val="2E5FFA"/>
                  </a:solidFill>
                  <a:ln w="38100" cap="flat">
                    <a:solidFill>
                      <a:srgbClr val="29008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100" name="Oval 4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53" cy="353"/>
                  </a:xfrm>
                  <a:prstGeom prst="ellipse">
                    <a:avLst/>
                  </a:prstGeom>
                  <a:noFill/>
                  <a:ln w="38100" cap="flat">
                    <a:solidFill>
                      <a:srgbClr val="66B132"/>
                    </a:solidFill>
                    <a:prstDash val="sysDot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4" name="Group 51"/>
                <p:cNvGrpSpPr>
                  <a:grpSpLocks/>
                </p:cNvGrpSpPr>
                <p:nvPr/>
              </p:nvGrpSpPr>
              <p:grpSpPr bwMode="auto">
                <a:xfrm>
                  <a:off x="1866" y="275"/>
                  <a:ext cx="225" cy="230"/>
                  <a:chOff x="0" y="0"/>
                  <a:chExt cx="224" cy="229"/>
                </a:xfrm>
              </p:grpSpPr>
              <p:sp>
                <p:nvSpPr>
                  <p:cNvPr id="96" name="Oval 49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4" cy="2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97" name="Rectangle 50"/>
                  <p:cNvSpPr>
                    <a:spLocks/>
                  </p:cNvSpPr>
                  <p:nvPr/>
                </p:nvSpPr>
                <p:spPr bwMode="auto">
                  <a:xfrm>
                    <a:off x="41" y="0"/>
                    <a:ext cx="14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cs typeface="Calibri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85" name="Group 54"/>
                <p:cNvGrpSpPr>
                  <a:grpSpLocks/>
                </p:cNvGrpSpPr>
                <p:nvPr/>
              </p:nvGrpSpPr>
              <p:grpSpPr bwMode="auto">
                <a:xfrm>
                  <a:off x="2434" y="275"/>
                  <a:ext cx="224" cy="230"/>
                  <a:chOff x="0" y="0"/>
                  <a:chExt cx="224" cy="229"/>
                </a:xfrm>
              </p:grpSpPr>
              <p:sp>
                <p:nvSpPr>
                  <p:cNvPr id="94" name="Oval 52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4" cy="2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95" name="Rectangle 53"/>
                  <p:cNvSpPr>
                    <a:spLocks/>
                  </p:cNvSpPr>
                  <p:nvPr/>
                </p:nvSpPr>
                <p:spPr bwMode="auto">
                  <a:xfrm>
                    <a:off x="41" y="0"/>
                    <a:ext cx="14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cs typeface="Calibri" charset="0"/>
                      </a:rPr>
                      <a:t>2</a:t>
                    </a:r>
                  </a:p>
                </p:txBody>
              </p:sp>
            </p:grpSp>
            <p:grpSp>
              <p:nvGrpSpPr>
                <p:cNvPr id="86" name="Group 57"/>
                <p:cNvGrpSpPr>
                  <a:grpSpLocks/>
                </p:cNvGrpSpPr>
                <p:nvPr/>
              </p:nvGrpSpPr>
              <p:grpSpPr bwMode="auto">
                <a:xfrm>
                  <a:off x="1866" y="749"/>
                  <a:ext cx="225" cy="230"/>
                  <a:chOff x="0" y="0"/>
                  <a:chExt cx="224" cy="229"/>
                </a:xfrm>
              </p:grpSpPr>
              <p:sp>
                <p:nvSpPr>
                  <p:cNvPr id="92" name="Oval 55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4" cy="2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93" name="Rectangle 56"/>
                  <p:cNvSpPr>
                    <a:spLocks/>
                  </p:cNvSpPr>
                  <p:nvPr/>
                </p:nvSpPr>
                <p:spPr bwMode="auto">
                  <a:xfrm>
                    <a:off x="41" y="0"/>
                    <a:ext cx="14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cs typeface="Calibri" charset="0"/>
                      </a:rPr>
                      <a:t>3</a:t>
                    </a:r>
                  </a:p>
                </p:txBody>
              </p:sp>
            </p:grpSp>
            <p:grpSp>
              <p:nvGrpSpPr>
                <p:cNvPr id="87" name="Group 60"/>
                <p:cNvGrpSpPr>
                  <a:grpSpLocks/>
                </p:cNvGrpSpPr>
                <p:nvPr/>
              </p:nvGrpSpPr>
              <p:grpSpPr bwMode="auto">
                <a:xfrm>
                  <a:off x="2434" y="749"/>
                  <a:ext cx="224" cy="230"/>
                  <a:chOff x="0" y="0"/>
                  <a:chExt cx="224" cy="229"/>
                </a:xfrm>
              </p:grpSpPr>
              <p:sp>
                <p:nvSpPr>
                  <p:cNvPr id="90" name="Oval 58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4" cy="2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91" name="Rectangle 59"/>
                  <p:cNvSpPr>
                    <a:spLocks/>
                  </p:cNvSpPr>
                  <p:nvPr/>
                </p:nvSpPr>
                <p:spPr bwMode="auto">
                  <a:xfrm>
                    <a:off x="41" y="0"/>
                    <a:ext cx="144" cy="2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cs typeface="Calibri" charset="0"/>
                      </a:rPr>
                      <a:t>4</a:t>
                    </a:r>
                  </a:p>
                </p:txBody>
              </p:sp>
            </p:grpSp>
            <p:sp>
              <p:nvSpPr>
                <p:cNvPr id="88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731" y="76"/>
                  <a:ext cx="0" cy="1068"/>
                </a:xfrm>
                <a:prstGeom prst="line">
                  <a:avLst/>
                </a:prstGeom>
                <a:noFill/>
                <a:ln w="381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89" name="Line 62"/>
                <p:cNvSpPr>
                  <a:spLocks noChangeShapeType="1"/>
                </p:cNvSpPr>
                <p:nvPr/>
              </p:nvSpPr>
              <p:spPr bwMode="auto">
                <a:xfrm>
                  <a:off x="2263" y="80"/>
                  <a:ext cx="0" cy="1068"/>
                </a:xfrm>
                <a:prstGeom prst="line">
                  <a:avLst/>
                </a:prstGeom>
                <a:noFill/>
                <a:ln w="381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  <p:grpSp>
            <p:nvGrpSpPr>
              <p:cNvPr id="33" name="Groupe 32"/>
              <p:cNvGrpSpPr/>
              <p:nvPr/>
            </p:nvGrpSpPr>
            <p:grpSpPr>
              <a:xfrm>
                <a:off x="1630339" y="6354977"/>
                <a:ext cx="1718891" cy="1775047"/>
                <a:chOff x="6507583" y="3698008"/>
                <a:chExt cx="1559347" cy="1610290"/>
              </a:xfrm>
            </p:grpSpPr>
            <p:sp>
              <p:nvSpPr>
                <p:cNvPr id="3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7296744" y="3711403"/>
                  <a:ext cx="0" cy="1192114"/>
                </a:xfrm>
                <a:prstGeom prst="line">
                  <a:avLst/>
                </a:prstGeom>
                <a:noFill/>
                <a:ln w="381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7" name="Oval 29"/>
                <p:cNvSpPr>
                  <a:spLocks/>
                </p:cNvSpPr>
                <p:nvPr/>
              </p:nvSpPr>
              <p:spPr bwMode="auto">
                <a:xfrm>
                  <a:off x="6583485" y="3698008"/>
                  <a:ext cx="171896" cy="171897"/>
                </a:xfrm>
                <a:prstGeom prst="ellipse">
                  <a:avLst/>
                </a:prstGeom>
                <a:solidFill>
                  <a:srgbClr val="2E5FFA"/>
                </a:solidFill>
                <a:ln w="38100" cap="flat">
                  <a:solidFill>
                    <a:srgbClr val="29008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8" name="Oval 30"/>
                <p:cNvSpPr>
                  <a:spLocks/>
                </p:cNvSpPr>
                <p:nvPr/>
              </p:nvSpPr>
              <p:spPr bwMode="auto">
                <a:xfrm>
                  <a:off x="7823595" y="3698008"/>
                  <a:ext cx="173013" cy="171897"/>
                </a:xfrm>
                <a:prstGeom prst="ellipse">
                  <a:avLst/>
                </a:prstGeom>
                <a:solidFill>
                  <a:srgbClr val="2E5FFA"/>
                </a:solidFill>
                <a:ln w="38100" cap="flat">
                  <a:solidFill>
                    <a:srgbClr val="29008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39" name="Picture 31"/>
                <p:cNvPicPr>
                  <a:picLocks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69298" y="3894462"/>
                  <a:ext cx="464344" cy="4643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32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52033" y="3894462"/>
                  <a:ext cx="473273" cy="4732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33"/>
                <p:cNvPicPr>
                  <a:picLocks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69298" y="4477124"/>
                  <a:ext cx="473273" cy="4732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34"/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45336" y="4477124"/>
                  <a:ext cx="473273" cy="4732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3" name="Group 37"/>
                <p:cNvGrpSpPr>
                  <a:grpSpLocks/>
                </p:cNvGrpSpPr>
                <p:nvPr/>
              </p:nvGrpSpPr>
              <p:grpSpPr bwMode="auto">
                <a:xfrm>
                  <a:off x="6853608" y="4003850"/>
                  <a:ext cx="250031" cy="255612"/>
                  <a:chOff x="0" y="0"/>
                  <a:chExt cx="223" cy="228"/>
                </a:xfrm>
              </p:grpSpPr>
              <p:sp>
                <p:nvSpPr>
                  <p:cNvPr id="59" name="Oval 35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3" cy="2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63" name="Rectangle 36"/>
                  <p:cNvSpPr>
                    <a:spLocks/>
                  </p:cNvSpPr>
                  <p:nvPr/>
                </p:nvSpPr>
                <p:spPr bwMode="auto">
                  <a:xfrm>
                    <a:off x="40" y="0"/>
                    <a:ext cx="144" cy="2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ea typeface="Calibri" charset="0"/>
                        <a:cs typeface="Calibri" charset="0"/>
                      </a:rPr>
                      <a:t>1</a:t>
                    </a:r>
                  </a:p>
                </p:txBody>
              </p:sp>
            </p:grpSp>
            <p:grpSp>
              <p:nvGrpSpPr>
                <p:cNvPr id="46" name="Group 40"/>
                <p:cNvGrpSpPr>
                  <a:grpSpLocks/>
                </p:cNvGrpSpPr>
                <p:nvPr/>
              </p:nvGrpSpPr>
              <p:grpSpPr bwMode="auto">
                <a:xfrm>
                  <a:off x="7484267" y="4003850"/>
                  <a:ext cx="250031" cy="255612"/>
                  <a:chOff x="0" y="0"/>
                  <a:chExt cx="223" cy="228"/>
                </a:xfrm>
              </p:grpSpPr>
              <p:sp>
                <p:nvSpPr>
                  <p:cNvPr id="57" name="Oval 38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3" cy="2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58" name="Rectangle 39"/>
                  <p:cNvSpPr>
                    <a:spLocks/>
                  </p:cNvSpPr>
                  <p:nvPr/>
                </p:nvSpPr>
                <p:spPr bwMode="auto">
                  <a:xfrm>
                    <a:off x="40" y="0"/>
                    <a:ext cx="144" cy="2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ea typeface="Calibri" charset="0"/>
                        <a:cs typeface="Calibri" charset="0"/>
                      </a:rPr>
                      <a:t>2</a:t>
                    </a:r>
                  </a:p>
                </p:txBody>
              </p:sp>
            </p:grpSp>
            <p:grpSp>
              <p:nvGrpSpPr>
                <p:cNvPr id="47" name="Group 43"/>
                <p:cNvGrpSpPr>
                  <a:grpSpLocks/>
                </p:cNvGrpSpPr>
                <p:nvPr/>
              </p:nvGrpSpPr>
              <p:grpSpPr bwMode="auto">
                <a:xfrm>
                  <a:off x="6853608" y="4530702"/>
                  <a:ext cx="250031" cy="254496"/>
                  <a:chOff x="0" y="0"/>
                  <a:chExt cx="223" cy="228"/>
                </a:xfrm>
              </p:grpSpPr>
              <p:sp>
                <p:nvSpPr>
                  <p:cNvPr id="55" name="Oval 41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3" cy="2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56" name="Rectangle 42"/>
                  <p:cNvSpPr>
                    <a:spLocks/>
                  </p:cNvSpPr>
                  <p:nvPr/>
                </p:nvSpPr>
                <p:spPr bwMode="auto">
                  <a:xfrm>
                    <a:off x="40" y="0"/>
                    <a:ext cx="144" cy="2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 dirty="0">
                        <a:ea typeface="Calibri" charset="0"/>
                        <a:cs typeface="Calibri" charset="0"/>
                      </a:rPr>
                      <a:t>3</a:t>
                    </a:r>
                  </a:p>
                </p:txBody>
              </p:sp>
            </p:grpSp>
            <p:grpSp>
              <p:nvGrpSpPr>
                <p:cNvPr id="48" name="Group 46"/>
                <p:cNvGrpSpPr>
                  <a:grpSpLocks/>
                </p:cNvGrpSpPr>
                <p:nvPr/>
              </p:nvGrpSpPr>
              <p:grpSpPr bwMode="auto">
                <a:xfrm>
                  <a:off x="7484267" y="4524005"/>
                  <a:ext cx="250031" cy="254496"/>
                  <a:chOff x="0" y="0"/>
                  <a:chExt cx="223" cy="228"/>
                </a:xfrm>
              </p:grpSpPr>
              <p:sp>
                <p:nvSpPr>
                  <p:cNvPr id="53" name="Oval 44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223" cy="2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8100" cap="flat">
                    <a:solidFill>
                      <a:srgbClr val="0044FE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38100" dist="63500" dir="2700000" algn="ctr" rotWithShape="0">
                      <a:schemeClr val="bg2">
                        <a:alpha val="39999"/>
                      </a:schemeClr>
                    </a:outerShdw>
                  </a:effec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45"/>
                  <p:cNvSpPr>
                    <a:spLocks/>
                  </p:cNvSpPr>
                  <p:nvPr/>
                </p:nvSpPr>
                <p:spPr bwMode="auto">
                  <a:xfrm>
                    <a:off x="40" y="0"/>
                    <a:ext cx="144" cy="2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sz="1874">
                        <a:ea typeface="Calibri" charset="0"/>
                        <a:cs typeface="Calibri" charset="0"/>
                      </a:rPr>
                      <a:t>4</a:t>
                    </a:r>
                  </a:p>
                </p:txBody>
              </p:sp>
            </p:grpSp>
            <p:grpSp>
              <p:nvGrpSpPr>
                <p:cNvPr id="49" name="Group 51"/>
                <p:cNvGrpSpPr>
                  <a:grpSpLocks/>
                </p:cNvGrpSpPr>
                <p:nvPr/>
              </p:nvGrpSpPr>
              <p:grpSpPr bwMode="auto">
                <a:xfrm>
                  <a:off x="6507583" y="5051569"/>
                  <a:ext cx="1559347" cy="256729"/>
                  <a:chOff x="0" y="0"/>
                  <a:chExt cx="1397" cy="229"/>
                </a:xfrm>
              </p:grpSpPr>
              <p:sp>
                <p:nvSpPr>
                  <p:cNvPr id="50" name="Oval 48"/>
                  <p:cNvSpPr>
                    <a:spLocks/>
                  </p:cNvSpPr>
                  <p:nvPr/>
                </p:nvSpPr>
                <p:spPr bwMode="auto">
                  <a:xfrm>
                    <a:off x="68" y="37"/>
                    <a:ext cx="154" cy="154"/>
                  </a:xfrm>
                  <a:prstGeom prst="ellipse">
                    <a:avLst/>
                  </a:prstGeom>
                  <a:solidFill>
                    <a:srgbClr val="2E5FFA"/>
                  </a:solidFill>
                  <a:ln w="38100" cap="flat">
                    <a:solidFill>
                      <a:srgbClr val="29008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51" name="Oval 49"/>
                  <p:cNvSpPr>
                    <a:spLocks/>
                  </p:cNvSpPr>
                  <p:nvPr/>
                </p:nvSpPr>
                <p:spPr bwMode="auto">
                  <a:xfrm>
                    <a:off x="1179" y="37"/>
                    <a:ext cx="155" cy="154"/>
                  </a:xfrm>
                  <a:prstGeom prst="ellipse">
                    <a:avLst/>
                  </a:prstGeom>
                  <a:solidFill>
                    <a:srgbClr val="2E5FFA"/>
                  </a:solidFill>
                  <a:ln w="38100" cap="flat">
                    <a:solidFill>
                      <a:srgbClr val="29008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52" name="AutoShape 5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397" cy="22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38100" cap="flat">
                    <a:solidFill>
                      <a:srgbClr val="66B132"/>
                    </a:solidFill>
                    <a:prstDash val="sysDot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</p:grpSp>
          <p:cxnSp>
            <p:nvCxnSpPr>
              <p:cNvPr id="34" name="Connecteur droit 33"/>
              <p:cNvCxnSpPr/>
              <p:nvPr/>
            </p:nvCxnSpPr>
            <p:spPr>
              <a:xfrm>
                <a:off x="472518" y="3860894"/>
                <a:ext cx="2229514" cy="2256631"/>
              </a:xfrm>
              <a:prstGeom prst="line">
                <a:avLst/>
              </a:prstGeom>
              <a:ln w="412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flipV="1">
                <a:off x="391309" y="3831776"/>
                <a:ext cx="2229514" cy="2256631"/>
              </a:xfrm>
              <a:prstGeom prst="line">
                <a:avLst/>
              </a:prstGeom>
              <a:ln w="412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Connecteur droit 29"/>
            <p:cNvCxnSpPr/>
            <p:nvPr/>
          </p:nvCxnSpPr>
          <p:spPr>
            <a:xfrm>
              <a:off x="7762353" y="1794450"/>
              <a:ext cx="2229514" cy="2256631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7681144" y="1765332"/>
              <a:ext cx="2229514" cy="2256631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ectangle 55"/>
          <p:cNvSpPr>
            <a:spLocks/>
          </p:cNvSpPr>
          <p:nvPr/>
        </p:nvSpPr>
        <p:spPr bwMode="auto">
          <a:xfrm>
            <a:off x="527978" y="6785491"/>
            <a:ext cx="8447623" cy="2925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70" bIns="0"/>
          <a:lstStyle/>
          <a:p>
            <a:r>
              <a:rPr lang="fr-FR" sz="1500" dirty="0" smtClean="0">
                <a:latin typeface="Georgia" panose="02040502050405020303" pitchFamily="18" charset="0"/>
              </a:rPr>
              <a:t>S</a:t>
            </a:r>
            <a:r>
              <a:rPr lang="fr-FR" sz="1500" dirty="0">
                <a:latin typeface="Georgia" panose="02040502050405020303" pitchFamily="18" charset="0"/>
              </a:rPr>
              <a:t>. </a:t>
            </a:r>
            <a:r>
              <a:rPr lang="fr-FR" sz="1500" dirty="0" err="1" smtClean="0">
                <a:latin typeface="Georgia" panose="02040502050405020303" pitchFamily="18" charset="0"/>
              </a:rPr>
              <a:t>Ol'khovskaya</a:t>
            </a:r>
            <a:r>
              <a:rPr lang="fr-FR" sz="1500" dirty="0">
                <a:latin typeface="Georgia" panose="02040502050405020303" pitchFamily="18" charset="0"/>
              </a:rPr>
              <a:t> </a:t>
            </a:r>
            <a:r>
              <a:rPr lang="fr-FR" sz="1500" dirty="0" smtClean="0">
                <a:latin typeface="Georgia" panose="02040502050405020303" pitchFamily="18" charset="0"/>
              </a:rPr>
              <a:t>et al., PRL </a:t>
            </a:r>
            <a:r>
              <a:rPr lang="fr-FR" sz="1500" b="1" dirty="0" smtClean="0">
                <a:latin typeface="Georgia" panose="02040502050405020303" pitchFamily="18" charset="0"/>
              </a:rPr>
              <a:t>101</a:t>
            </a:r>
            <a:r>
              <a:rPr lang="fr-FR" sz="1500" dirty="0">
                <a:latin typeface="Georgia" panose="02040502050405020303" pitchFamily="18" charset="0"/>
              </a:rPr>
              <a:t>, 166802, (</a:t>
            </a:r>
            <a:r>
              <a:rPr lang="fr-FR" sz="1500" dirty="0" smtClean="0">
                <a:latin typeface="Georgia" panose="02040502050405020303" pitchFamily="18" charset="0"/>
              </a:rPr>
              <a:t>2008).</a:t>
            </a:r>
            <a:endParaRPr lang="en-US" sz="1500" dirty="0">
              <a:latin typeface="Georgia" panose="02040502050405020303" pitchFamily="18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15" name="ZoneTexte 114"/>
          <p:cNvSpPr txBox="1"/>
          <p:nvPr/>
        </p:nvSpPr>
        <p:spPr bwMode="auto">
          <a:xfrm>
            <a:off x="753959" y="168271"/>
            <a:ext cx="9785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Noise </a:t>
            </a:r>
            <a:r>
              <a:rPr lang="fr-FR" sz="2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measurements</a:t>
            </a:r>
            <a:r>
              <a:rPr lang="fr-FR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and </a:t>
            </a:r>
            <a:r>
              <a:rPr lang="fr-FR" sz="2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two</a:t>
            </a:r>
            <a:r>
              <a:rPr lang="fr-FR" sz="2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fr-FR" sz="28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electron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fr-FR" sz="2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interferences</a:t>
            </a:r>
            <a:endParaRPr lang="fr-FR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0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9"/>
          <p:cNvSpPr>
            <a:spLocks/>
          </p:cNvSpPr>
          <p:nvPr/>
        </p:nvSpPr>
        <p:spPr bwMode="auto">
          <a:xfrm rot="13500001" flipH="1">
            <a:off x="5391650" y="1230027"/>
            <a:ext cx="49240" cy="1604294"/>
          </a:xfrm>
          <a:prstGeom prst="rect">
            <a:avLst/>
          </a:prstGeom>
          <a:gradFill rotWithShape="0">
            <a:gsLst>
              <a:gs pos="0">
                <a:srgbClr val="66CCFF">
                  <a:alpha val="53999"/>
                </a:srgbClr>
              </a:gs>
              <a:gs pos="57382">
                <a:srgbClr val="0080FF">
                  <a:alpha val="53999"/>
                </a:srgbClr>
              </a:gs>
              <a:gs pos="83586">
                <a:srgbClr val="2363AB">
                  <a:alpha val="53999"/>
                </a:srgbClr>
              </a:gs>
              <a:gs pos="96150">
                <a:srgbClr val="464658">
                  <a:alpha val="53999"/>
                </a:srgbClr>
              </a:gs>
              <a:gs pos="100000">
                <a:srgbClr val="464658">
                  <a:alpha val="53999"/>
                </a:srgbClr>
              </a:gs>
            </a:gsLst>
            <a:lin ang="0" scaled="1"/>
          </a:gradFill>
          <a:ln>
            <a:noFill/>
          </a:ln>
          <a:effectLst>
            <a:outerShdw blurRad="38100" dist="63500" dir="2700000" algn="ctr" rotWithShape="0">
              <a:schemeClr val="bg2">
                <a:alpha val="20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>
                    <a:alpha val="53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187"/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5422610" y="2046548"/>
            <a:ext cx="0" cy="890297"/>
          </a:xfrm>
          <a:prstGeom prst="straightConnector1">
            <a:avLst/>
          </a:prstGeom>
          <a:ln w="50800">
            <a:solidFill>
              <a:srgbClr val="C00000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224011"/>
              </p:ext>
            </p:extLst>
          </p:nvPr>
        </p:nvGraphicFramePr>
        <p:xfrm>
          <a:off x="2980328" y="2227512"/>
          <a:ext cx="727792" cy="447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5" name="Équation" r:id="rId3" imgW="330120" imgH="203040" progId="Equation.3">
                  <p:embed/>
                </p:oleObj>
              </mc:Choice>
              <mc:Fallback>
                <p:oleObj name="Équation" r:id="rId3" imgW="330120" imgH="203040" progId="Equation.3">
                  <p:embed/>
                  <p:pic>
                    <p:nvPicPr>
                      <p:cNvPr id="10" name="Obje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0328" y="2227512"/>
                        <a:ext cx="727792" cy="447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ZoneTexte 34"/>
          <p:cNvSpPr txBox="1"/>
          <p:nvPr/>
        </p:nvSpPr>
        <p:spPr>
          <a:xfrm>
            <a:off x="1378606" y="2247766"/>
            <a:ext cx="1697709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/>
              <a:t>état inconnu:</a:t>
            </a:r>
            <a:endParaRPr lang="fr-FR" sz="2187" dirty="0"/>
          </a:p>
        </p:txBody>
      </p:sp>
      <p:graphicFrame>
        <p:nvGraphicFramePr>
          <p:cNvPr id="36" name="Obje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637082"/>
              </p:ext>
            </p:extLst>
          </p:nvPr>
        </p:nvGraphicFramePr>
        <p:xfrm>
          <a:off x="7137654" y="2438485"/>
          <a:ext cx="1007957" cy="53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6" name="Équation" r:id="rId5" imgW="457200" imgH="241200" progId="Equation.3">
                  <p:embed/>
                </p:oleObj>
              </mc:Choice>
              <mc:Fallback>
                <p:oleObj name="Équation" r:id="rId5" imgW="457200" imgH="241200" progId="Equation.3">
                  <p:embed/>
                  <p:pic>
                    <p:nvPicPr>
                      <p:cNvPr id="36" name="Objet 3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37654" y="2438485"/>
                        <a:ext cx="1007957" cy="53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ZoneTexte 36"/>
          <p:cNvSpPr txBox="1"/>
          <p:nvPr/>
        </p:nvSpPr>
        <p:spPr>
          <a:xfrm>
            <a:off x="5518308" y="2532172"/>
            <a:ext cx="1617622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/>
              <a:t>Base d’états.</a:t>
            </a:r>
            <a:endParaRPr lang="fr-FR" sz="2187" dirty="0"/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5414814" y="1172921"/>
            <a:ext cx="0" cy="890297"/>
          </a:xfrm>
          <a:prstGeom prst="straightConnector1">
            <a:avLst/>
          </a:prstGeom>
          <a:ln w="508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5402037" y="2032175"/>
            <a:ext cx="953129" cy="1862"/>
          </a:xfrm>
          <a:prstGeom prst="straightConnector1">
            <a:avLst/>
          </a:prstGeom>
          <a:ln w="508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5414814" y="2350284"/>
            <a:ext cx="0" cy="352022"/>
          </a:xfrm>
          <a:prstGeom prst="straightConnector1">
            <a:avLst/>
          </a:prstGeom>
          <a:ln w="508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517735" y="1470781"/>
            <a:ext cx="3358467" cy="9920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grpSp>
        <p:nvGrpSpPr>
          <p:cNvPr id="40" name="Groupe 39"/>
          <p:cNvGrpSpPr/>
          <p:nvPr/>
        </p:nvGrpSpPr>
        <p:grpSpPr>
          <a:xfrm>
            <a:off x="750619" y="1086164"/>
            <a:ext cx="3179865" cy="1063809"/>
            <a:chOff x="93953" y="3276698"/>
            <a:chExt cx="2884716" cy="965068"/>
          </a:xfrm>
        </p:grpSpPr>
        <p:sp>
          <p:nvSpPr>
            <p:cNvPr id="41" name="Rectangle 40"/>
            <p:cNvSpPr/>
            <p:nvPr/>
          </p:nvSpPr>
          <p:spPr>
            <a:xfrm>
              <a:off x="1289354" y="3339959"/>
              <a:ext cx="803973" cy="901807"/>
            </a:xfrm>
            <a:prstGeom prst="rect">
              <a:avLst/>
            </a:prstGeom>
            <a:solidFill>
              <a:srgbClr val="FFDA65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7"/>
            </a:p>
          </p:txBody>
        </p:sp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382" y="3579872"/>
              <a:ext cx="767287" cy="531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Groupe 43"/>
            <p:cNvGrpSpPr/>
            <p:nvPr/>
          </p:nvGrpSpPr>
          <p:grpSpPr>
            <a:xfrm>
              <a:off x="93953" y="3276698"/>
              <a:ext cx="1413448" cy="782486"/>
              <a:chOff x="699067" y="2421696"/>
              <a:chExt cx="1430420" cy="709857"/>
            </a:xfrm>
          </p:grpSpPr>
          <p:grpSp>
            <p:nvGrpSpPr>
              <p:cNvPr id="54" name="Groupe 53"/>
              <p:cNvGrpSpPr/>
              <p:nvPr/>
            </p:nvGrpSpPr>
            <p:grpSpPr>
              <a:xfrm>
                <a:off x="699067" y="2421696"/>
                <a:ext cx="576539" cy="564588"/>
                <a:chOff x="1051578" y="1093384"/>
                <a:chExt cx="729652" cy="709474"/>
              </a:xfrm>
            </p:grpSpPr>
            <p:sp>
              <p:nvSpPr>
                <p:cNvPr id="59" name="Ellipse 58"/>
                <p:cNvSpPr/>
                <p:nvPr/>
              </p:nvSpPr>
              <p:spPr>
                <a:xfrm>
                  <a:off x="1051578" y="1093384"/>
                  <a:ext cx="729652" cy="70947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187"/>
                </a:p>
              </p:txBody>
            </p:sp>
            <p:grpSp>
              <p:nvGrpSpPr>
                <p:cNvPr id="60" name="Groupe 59"/>
                <p:cNvGrpSpPr/>
                <p:nvPr/>
              </p:nvGrpSpPr>
              <p:grpSpPr>
                <a:xfrm>
                  <a:off x="1137434" y="1290924"/>
                  <a:ext cx="526944" cy="340336"/>
                  <a:chOff x="4952994" y="1254002"/>
                  <a:chExt cx="896817" cy="340336"/>
                </a:xfrm>
              </p:grpSpPr>
              <p:cxnSp>
                <p:nvCxnSpPr>
                  <p:cNvPr id="61" name="Connecteur droit 60"/>
                  <p:cNvCxnSpPr/>
                  <p:nvPr/>
                </p:nvCxnSpPr>
                <p:spPr>
                  <a:xfrm>
                    <a:off x="4952994" y="1594337"/>
                    <a:ext cx="193431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Connecteur droit 61"/>
                  <p:cNvCxnSpPr/>
                  <p:nvPr/>
                </p:nvCxnSpPr>
                <p:spPr>
                  <a:xfrm>
                    <a:off x="5427779" y="1254002"/>
                    <a:ext cx="422032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onnecteur droit 62"/>
                  <p:cNvCxnSpPr/>
                  <p:nvPr/>
                </p:nvCxnSpPr>
                <p:spPr>
                  <a:xfrm flipV="1">
                    <a:off x="5146425" y="1254369"/>
                    <a:ext cx="281354" cy="339969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5" name="Groupe 54"/>
              <p:cNvGrpSpPr/>
              <p:nvPr/>
            </p:nvGrpSpPr>
            <p:grpSpPr>
              <a:xfrm>
                <a:off x="987336" y="2703520"/>
                <a:ext cx="1142151" cy="428033"/>
                <a:chOff x="1564852" y="814562"/>
                <a:chExt cx="1142151" cy="428033"/>
              </a:xfrm>
            </p:grpSpPr>
            <p:cxnSp>
              <p:nvCxnSpPr>
                <p:cNvPr id="56" name="Connecteur droit 55"/>
                <p:cNvCxnSpPr>
                  <a:endCxn id="59" idx="6"/>
                </p:cNvCxnSpPr>
                <p:nvPr/>
              </p:nvCxnSpPr>
              <p:spPr>
                <a:xfrm flipH="1">
                  <a:off x="1853122" y="814859"/>
                  <a:ext cx="623378" cy="17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/>
                <p:cNvCxnSpPr/>
                <p:nvPr/>
              </p:nvCxnSpPr>
              <p:spPr>
                <a:xfrm>
                  <a:off x="1564852" y="1098688"/>
                  <a:ext cx="1" cy="14390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/>
                <p:cNvCxnSpPr/>
                <p:nvPr/>
              </p:nvCxnSpPr>
              <p:spPr>
                <a:xfrm>
                  <a:off x="2476500" y="814562"/>
                  <a:ext cx="230503" cy="29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9" name="Connecteur droit 48"/>
            <p:cNvCxnSpPr/>
            <p:nvPr/>
          </p:nvCxnSpPr>
          <p:spPr>
            <a:xfrm flipH="1">
              <a:off x="160640" y="4055839"/>
              <a:ext cx="48769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flipV="1">
              <a:off x="170280" y="4055839"/>
              <a:ext cx="118457" cy="1563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V="1">
              <a:off x="320872" y="4051412"/>
              <a:ext cx="118457" cy="1563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flipV="1">
              <a:off x="476170" y="4046990"/>
              <a:ext cx="118457" cy="1563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Connecteur droit avec flèche 63"/>
          <p:cNvCxnSpPr/>
          <p:nvPr/>
        </p:nvCxnSpPr>
        <p:spPr>
          <a:xfrm flipV="1">
            <a:off x="3231557" y="2029168"/>
            <a:ext cx="953129" cy="1862"/>
          </a:xfrm>
          <a:prstGeom prst="straightConnector1">
            <a:avLst/>
          </a:prstGeom>
          <a:ln w="50800">
            <a:solidFill>
              <a:srgbClr val="C0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2965274" y="2021382"/>
            <a:ext cx="2468405" cy="12450"/>
          </a:xfrm>
          <a:prstGeom prst="straightConnector1">
            <a:avLst/>
          </a:prstGeom>
          <a:ln w="50800">
            <a:solidFill>
              <a:srgbClr val="C00000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>
            <a:off x="1714490" y="2024304"/>
            <a:ext cx="1259226" cy="0"/>
          </a:xfrm>
          <a:prstGeom prst="straightConnector1">
            <a:avLst/>
          </a:prstGeom>
          <a:ln w="50800">
            <a:solidFill>
              <a:srgbClr val="C00000"/>
            </a:solidFill>
            <a:prstDash val="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Image 6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2" t="2601" r="4566" b="3716"/>
          <a:stretch/>
        </p:blipFill>
        <p:spPr>
          <a:xfrm>
            <a:off x="5902876" y="3725374"/>
            <a:ext cx="3849979" cy="3101632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742861" y="3668227"/>
            <a:ext cx="4358507" cy="3106827"/>
            <a:chOff x="652707" y="3691223"/>
            <a:chExt cx="5348427" cy="3906207"/>
          </a:xfrm>
        </p:grpSpPr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" t="2602" r="54697" b="3559"/>
            <a:stretch/>
          </p:blipFill>
          <p:spPr>
            <a:xfrm>
              <a:off x="652707" y="3691223"/>
              <a:ext cx="4178950" cy="3906207"/>
            </a:xfrm>
            <a:prstGeom prst="rect">
              <a:avLst/>
            </a:prstGeom>
          </p:spPr>
        </p:pic>
        <p:grpSp>
          <p:nvGrpSpPr>
            <p:cNvPr id="73" name="Groupe 72"/>
            <p:cNvGrpSpPr/>
            <p:nvPr/>
          </p:nvGrpSpPr>
          <p:grpSpPr>
            <a:xfrm>
              <a:off x="2308518" y="4222124"/>
              <a:ext cx="3692616" cy="1859607"/>
              <a:chOff x="1956886" y="3727210"/>
              <a:chExt cx="3349874" cy="168700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565184" y="4268804"/>
                <a:ext cx="308984" cy="1145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956886" y="3794443"/>
                <a:ext cx="2830885" cy="4715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1" name="Rectangle 70"/>
                  <p:cNvSpPr/>
                  <p:nvPr/>
                </p:nvSpPr>
                <p:spPr>
                  <a:xfrm>
                    <a:off x="2030344" y="3727210"/>
                    <a:ext cx="3276416" cy="74985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)∗</m:t>
                                  </m:r>
                                </m:sup>
                              </m:sSub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𝜔𝜏</m:t>
                              </m:r>
                            </m:sup>
                          </m:sSup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>
              <p:sp>
                <p:nvSpPr>
                  <p:cNvPr id="71" name="Rectangle 7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0344" y="3727210"/>
                    <a:ext cx="3276416" cy="74985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5" name="ZoneTexte 74"/>
          <p:cNvSpPr txBox="1"/>
          <p:nvPr/>
        </p:nvSpPr>
        <p:spPr>
          <a:xfrm>
            <a:off x="314466" y="3008323"/>
            <a:ext cx="1254767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Mélange:</a:t>
            </a:r>
            <a:endParaRPr lang="fr-FR" sz="2187" dirty="0"/>
          </a:p>
        </p:txBody>
      </p:sp>
      <p:cxnSp>
        <p:nvCxnSpPr>
          <p:cNvPr id="77" name="Connecteur droit 76"/>
          <p:cNvCxnSpPr/>
          <p:nvPr/>
        </p:nvCxnSpPr>
        <p:spPr>
          <a:xfrm>
            <a:off x="421313" y="3342354"/>
            <a:ext cx="868793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Rectangle 81"/>
              <p:cNvSpPr/>
              <p:nvPr/>
            </p:nvSpPr>
            <p:spPr>
              <a:xfrm>
                <a:off x="2639289" y="3226624"/>
                <a:ext cx="1249958" cy="428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=0.8</m:t>
                      </m:r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89" y="3226624"/>
                <a:ext cx="1249958" cy="4289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Rectangle 83"/>
              <p:cNvSpPr/>
              <p:nvPr/>
            </p:nvSpPr>
            <p:spPr>
              <a:xfrm>
                <a:off x="1904680" y="3206370"/>
                <a:ext cx="969624" cy="428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680" y="3206370"/>
                <a:ext cx="969624" cy="428900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e 85"/>
          <p:cNvGrpSpPr/>
          <p:nvPr/>
        </p:nvGrpSpPr>
        <p:grpSpPr>
          <a:xfrm>
            <a:off x="6778473" y="3239327"/>
            <a:ext cx="1983550" cy="428900"/>
            <a:chOff x="-741973" y="6411930"/>
            <a:chExt cx="1799444" cy="38909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Rectangle 82"/>
                <p:cNvSpPr/>
                <p:nvPr/>
              </p:nvSpPr>
              <p:spPr>
                <a:xfrm>
                  <a:off x="-82342" y="6411930"/>
                  <a:ext cx="1139813" cy="3890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2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=0.2</m:t>
                        </m:r>
                      </m:oMath>
                    </m:oMathPara>
                  </a14:m>
                  <a:endParaRPr lang="fr-FR" sz="2187" dirty="0"/>
                </a:p>
              </p:txBody>
            </p:sp>
          </mc:Choice>
          <mc:Fallback>
            <p:sp>
              <p:nvSpPr>
                <p:cNvPr id="83" name="Rectangle 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2342" y="6411930"/>
                  <a:ext cx="1139813" cy="38909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5" name="Rectangle 84"/>
                <p:cNvSpPr/>
                <p:nvPr/>
              </p:nvSpPr>
              <p:spPr>
                <a:xfrm>
                  <a:off x="-741973" y="6411930"/>
                  <a:ext cx="1014636" cy="3890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fr-FR" sz="2187" dirty="0"/>
                    <a:t>,</a:t>
                  </a:r>
                  <a:r>
                    <a:rPr lang="fr-FR" sz="2187" dirty="0" smtClean="0"/>
                    <a:t>   </a:t>
                  </a:r>
                  <a:endParaRPr lang="fr-FR" sz="2187" dirty="0"/>
                </a:p>
              </p:txBody>
            </p:sp>
          </mc:Choice>
          <mc:Fallback>
            <p:sp>
              <p:nvSpPr>
                <p:cNvPr id="85" name="Rectangle 8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41973" y="6411930"/>
                  <a:ext cx="1014636" cy="389090"/>
                </a:xfrm>
                <a:prstGeom prst="rect">
                  <a:avLst/>
                </a:prstGeom>
                <a:blipFill>
                  <a:blip r:embed="rId13"/>
                  <a:stretch>
                    <a:fillRect l="-1093" t="-8451" b="-2816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8" name="Rectangle 87"/>
          <p:cNvSpPr/>
          <p:nvPr/>
        </p:nvSpPr>
        <p:spPr>
          <a:xfrm>
            <a:off x="1904681" y="3226624"/>
            <a:ext cx="1919144" cy="40712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89" name="Rectangle 88"/>
          <p:cNvSpPr/>
          <p:nvPr/>
        </p:nvSpPr>
        <p:spPr>
          <a:xfrm>
            <a:off x="6745913" y="3261278"/>
            <a:ext cx="1919144" cy="40712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53" name="Rectangle 52"/>
          <p:cNvSpPr/>
          <p:nvPr/>
        </p:nvSpPr>
        <p:spPr>
          <a:xfrm>
            <a:off x="1625488" y="141285"/>
            <a:ext cx="875079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09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 des fonctions d’onde </a:t>
            </a:r>
            <a:r>
              <a:rPr lang="fr-FR" sz="309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d’électrons</a:t>
            </a:r>
            <a:endParaRPr lang="fr-FR" sz="309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2474" y="3668227"/>
            <a:ext cx="347194" cy="249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ZoneTexte 75"/>
              <p:cNvSpPr txBox="1"/>
              <p:nvPr/>
            </p:nvSpPr>
            <p:spPr>
              <a:xfrm>
                <a:off x="6567156" y="1527088"/>
                <a:ext cx="3309047" cy="84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3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23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3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fr-FR" sz="23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fr-FR" sz="23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3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3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fr-FR" sz="23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2300" i="1">
                                      <a:latin typeface="Cambria Math" panose="02040503050406030204" pitchFamily="18" charset="0"/>
                                    </a:rPr>
                                    <m:t>𝑐𝑙𝑎𝑠𝑠</m:t>
                                  </m:r>
                                </m:sub>
                                <m:sup>
                                  <m:r>
                                    <a:rPr lang="fr-FR" sz="23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fr-FR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sSup>
                        <m:sSupPr>
                          <m:ctrlPr>
                            <a:rPr lang="fr-FR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3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3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acc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2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3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2300" dirty="0"/>
              </a:p>
            </p:txBody>
          </p:sp>
        </mc:Choice>
        <mc:Fallback>
          <p:sp>
            <p:nvSpPr>
              <p:cNvPr id="76" name="ZoneTexte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156" y="1527088"/>
                <a:ext cx="3309047" cy="84324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ectangle 77"/>
          <p:cNvSpPr/>
          <p:nvPr/>
        </p:nvSpPr>
        <p:spPr>
          <a:xfrm>
            <a:off x="35055" y="6938875"/>
            <a:ext cx="69450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T</a:t>
            </a:r>
            <a:r>
              <a:rPr lang="fr-FR" sz="1400" dirty="0">
                <a:solidFill>
                  <a:srgbClr val="000000"/>
                </a:solidFill>
                <a:latin typeface="Georgia" panose="02040502050405020303" pitchFamily="18" charset="0"/>
              </a:rPr>
              <a:t>. Jullien et al., Nature </a:t>
            </a:r>
            <a:r>
              <a:rPr lang="fr-FR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514</a:t>
            </a:r>
            <a:r>
              <a:rPr lang="fr-FR" sz="1400" dirty="0">
                <a:solidFill>
                  <a:srgbClr val="000000"/>
                </a:solidFill>
                <a:latin typeface="Georgia" panose="02040502050405020303" pitchFamily="18" charset="0"/>
              </a:rPr>
              <a:t>, 603–607 (2014</a:t>
            </a:r>
            <a:r>
              <a:rPr lang="fr-FR" sz="1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  <a:p>
            <a:r>
              <a:rPr lang="fr-FR" sz="1400" dirty="0">
                <a:latin typeface="Georgia" panose="02040502050405020303" pitchFamily="18" charset="0"/>
              </a:rPr>
              <a:t>R </a:t>
            </a:r>
            <a:r>
              <a:rPr lang="fr-FR" sz="1400" dirty="0" err="1">
                <a:latin typeface="Georgia" panose="02040502050405020303" pitchFamily="18" charset="0"/>
              </a:rPr>
              <a:t>Bisognin</a:t>
            </a:r>
            <a:r>
              <a:rPr lang="fr-FR" sz="1400" dirty="0">
                <a:latin typeface="Georgia" panose="02040502050405020303" pitchFamily="18" charset="0"/>
              </a:rPr>
              <a:t>, A Marguerite, B Roussel, et al. Nature communications </a:t>
            </a:r>
            <a:r>
              <a:rPr lang="fr-FR" sz="1400" b="1" dirty="0">
                <a:latin typeface="Georgia" panose="02040502050405020303" pitchFamily="18" charset="0"/>
              </a:rPr>
              <a:t>10</a:t>
            </a:r>
            <a:r>
              <a:rPr lang="fr-FR" sz="1400" dirty="0">
                <a:latin typeface="Georgia" panose="02040502050405020303" pitchFamily="18" charset="0"/>
              </a:rPr>
              <a:t>, 1-12 (2019)</a:t>
            </a:r>
            <a:endParaRPr lang="fr-FR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endParaRPr lang="fr-FR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5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576285" y="1547824"/>
            <a:ext cx="8568425" cy="162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4400" kern="1200">
                <a:solidFill>
                  <a:schemeClr val="tx2"/>
                </a:solidFill>
                <a:latin typeface="Liberation Sans" pitchFamily="18"/>
                <a:ea typeface="DejaVu Sans" pitchFamily="2"/>
                <a:cs typeface="DejaVu Sans" pitchFamily="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9pPr>
          </a:lstStyle>
          <a:p>
            <a:r>
              <a:rPr lang="en-US" sz="4399" dirty="0">
                <a:solidFill>
                  <a:schemeClr val="bg1">
                    <a:lumMod val="75000"/>
                  </a:schemeClr>
                </a:solidFill>
              </a:rPr>
              <a:t>I Electrons </a:t>
            </a:r>
            <a:r>
              <a:rPr lang="en-US" sz="4399" dirty="0" err="1" smtClean="0">
                <a:solidFill>
                  <a:schemeClr val="bg1">
                    <a:lumMod val="75000"/>
                  </a:schemeClr>
                </a:solidFill>
              </a:rPr>
              <a:t>dans</a:t>
            </a:r>
            <a:r>
              <a:rPr lang="en-US" sz="4399" dirty="0" smtClean="0">
                <a:solidFill>
                  <a:schemeClr val="bg1">
                    <a:lumMod val="75000"/>
                  </a:schemeClr>
                </a:solidFill>
              </a:rPr>
              <a:t> le régime </a:t>
            </a:r>
            <a:r>
              <a:rPr lang="en-US" sz="4399" dirty="0" err="1" smtClean="0">
                <a:solidFill>
                  <a:schemeClr val="bg1">
                    <a:lumMod val="75000"/>
                  </a:schemeClr>
                </a:solidFill>
              </a:rPr>
              <a:t>d’effet</a:t>
            </a:r>
            <a:r>
              <a:rPr lang="en-US" sz="4399" dirty="0" smtClean="0">
                <a:solidFill>
                  <a:schemeClr val="bg1">
                    <a:lumMod val="75000"/>
                  </a:schemeClr>
                </a:solidFill>
              </a:rPr>
              <a:t> Hall </a:t>
            </a:r>
            <a:r>
              <a:rPr lang="en-US" sz="4399" dirty="0" err="1" smtClean="0">
                <a:solidFill>
                  <a:schemeClr val="bg1">
                    <a:lumMod val="75000"/>
                  </a:schemeClr>
                </a:solidFill>
              </a:rPr>
              <a:t>quantique</a:t>
            </a:r>
            <a:r>
              <a:rPr lang="en-US" sz="4399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4399" dirty="0" err="1" smtClean="0">
                <a:solidFill>
                  <a:schemeClr val="bg1">
                    <a:lumMod val="75000"/>
                  </a:schemeClr>
                </a:solidFill>
              </a:rPr>
              <a:t>entier</a:t>
            </a:r>
            <a:endParaRPr lang="en-US" sz="4399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792286" y="4139840"/>
            <a:ext cx="8568425" cy="162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4400" kern="1200">
                <a:solidFill>
                  <a:schemeClr val="tx2"/>
                </a:solidFill>
                <a:latin typeface="Liberation Sans" pitchFamily="18"/>
                <a:ea typeface="DejaVu Sans" pitchFamily="2"/>
                <a:cs typeface="DejaVu Sans" pitchFamily="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9pPr>
          </a:lstStyle>
          <a:p>
            <a:r>
              <a:rPr lang="en-US" sz="4399" dirty="0">
                <a:solidFill>
                  <a:srgbClr val="1F497D"/>
                </a:solidFill>
              </a:rPr>
              <a:t>II </a:t>
            </a:r>
            <a:r>
              <a:rPr lang="en-US" sz="4399" dirty="0" err="1">
                <a:solidFill>
                  <a:srgbClr val="1F497D"/>
                </a:solidFill>
              </a:rPr>
              <a:t>Anyons</a:t>
            </a:r>
            <a:r>
              <a:rPr lang="en-US" sz="4399" dirty="0">
                <a:solidFill>
                  <a:srgbClr val="1F497D"/>
                </a:solidFill>
              </a:rPr>
              <a:t> </a:t>
            </a:r>
            <a:r>
              <a:rPr lang="en-US" sz="4399" dirty="0" err="1" smtClean="0">
                <a:solidFill>
                  <a:srgbClr val="1F497D"/>
                </a:solidFill>
              </a:rPr>
              <a:t>dans</a:t>
            </a:r>
            <a:r>
              <a:rPr lang="en-US" sz="4399" dirty="0" smtClean="0">
                <a:solidFill>
                  <a:srgbClr val="1F497D"/>
                </a:solidFill>
              </a:rPr>
              <a:t> le régime </a:t>
            </a:r>
            <a:r>
              <a:rPr lang="en-US" sz="4399" dirty="0" err="1" smtClean="0">
                <a:solidFill>
                  <a:srgbClr val="1F497D"/>
                </a:solidFill>
              </a:rPr>
              <a:t>d’effet</a:t>
            </a:r>
            <a:r>
              <a:rPr lang="en-US" sz="4399" dirty="0" smtClean="0">
                <a:solidFill>
                  <a:srgbClr val="1F497D"/>
                </a:solidFill>
              </a:rPr>
              <a:t> Hall </a:t>
            </a:r>
            <a:r>
              <a:rPr lang="en-US" sz="4399" dirty="0" err="1" smtClean="0">
                <a:solidFill>
                  <a:srgbClr val="1F497D"/>
                </a:solidFill>
              </a:rPr>
              <a:t>quantique</a:t>
            </a:r>
            <a:r>
              <a:rPr lang="en-US" sz="4399" dirty="0" smtClean="0">
                <a:solidFill>
                  <a:srgbClr val="1F497D"/>
                </a:solidFill>
              </a:rPr>
              <a:t> </a:t>
            </a:r>
            <a:r>
              <a:rPr lang="en-US" sz="4399" dirty="0" err="1" smtClean="0">
                <a:solidFill>
                  <a:srgbClr val="1F497D"/>
                </a:solidFill>
              </a:rPr>
              <a:t>fractionnaire</a:t>
            </a:r>
            <a:endParaRPr lang="en-US" sz="4399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 Box 5"/>
          <p:cNvSpPr/>
          <p:nvPr/>
        </p:nvSpPr>
        <p:spPr>
          <a:xfrm>
            <a:off x="2316799" y="111018"/>
            <a:ext cx="7006357" cy="5954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91" tIns="46795" rIns="89991" bIns="46795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1500"/>
              </a:spcBef>
              <a:buNone/>
              <a:defRPr/>
            </a:pPr>
            <a:r>
              <a:rPr lang="en-US" sz="3200" dirty="0" err="1" smtClean="0">
                <a:solidFill>
                  <a:schemeClr val="bg1"/>
                </a:solidFill>
              </a:rPr>
              <a:t>L’effet</a:t>
            </a:r>
            <a:r>
              <a:rPr lang="en-US" sz="3200" dirty="0" smtClean="0">
                <a:solidFill>
                  <a:schemeClr val="bg1"/>
                </a:solidFill>
              </a:rPr>
              <a:t> Hall </a:t>
            </a:r>
            <a:r>
              <a:rPr lang="en-US" sz="3200" dirty="0" err="1" smtClean="0">
                <a:solidFill>
                  <a:schemeClr val="bg1"/>
                </a:solidFill>
              </a:rPr>
              <a:t>quantique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fractionnaire</a:t>
            </a:r>
            <a:endParaRPr lang="fr-FR" sz="3200" dirty="0">
              <a:solidFill>
                <a:schemeClr val="bg1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0137" y="1124644"/>
            <a:ext cx="1401346" cy="428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87" dirty="0"/>
              <a:t>High </a:t>
            </a:r>
            <a:r>
              <a:rPr lang="fr-FR" sz="2187" dirty="0" err="1"/>
              <a:t>field</a:t>
            </a:r>
            <a:r>
              <a:rPr lang="fr-FR" sz="2187" dirty="0"/>
              <a:t>, </a:t>
            </a:r>
            <a:endParaRPr lang="fr-FR" sz="2187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05" y="1199289"/>
            <a:ext cx="3441758" cy="45250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33133" y="5897148"/>
            <a:ext cx="4046591" cy="584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99" dirty="0"/>
              <a:t>D.C. Tsui, H.L. </a:t>
            </a:r>
            <a:r>
              <a:rPr lang="fr-FR" sz="1599" dirty="0" err="1"/>
              <a:t>Stormer</a:t>
            </a:r>
            <a:r>
              <a:rPr lang="fr-FR" sz="1599" dirty="0"/>
              <a:t>, and A.C. </a:t>
            </a:r>
            <a:r>
              <a:rPr lang="fr-FR" sz="1599" dirty="0" err="1"/>
              <a:t>Gossard</a:t>
            </a:r>
            <a:r>
              <a:rPr lang="fr-FR" sz="1599" dirty="0"/>
              <a:t>, Phys. </a:t>
            </a:r>
            <a:r>
              <a:rPr lang="fr-FR" sz="1599" dirty="0" err="1"/>
              <a:t>Rev</a:t>
            </a:r>
            <a:r>
              <a:rPr lang="fr-FR" sz="1599" dirty="0"/>
              <a:t>. Lett.48, 1559 (1982).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5125" y="4743343"/>
            <a:ext cx="3785395" cy="338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99" dirty="0">
                <a:cs typeface="Arial" panose="020B0604020202020204" pitchFamily="34" charset="0"/>
              </a:rPr>
              <a:t>R. </a:t>
            </a:r>
            <a:r>
              <a:rPr lang="fr-FR" sz="1599" dirty="0" err="1">
                <a:cs typeface="Arial" panose="020B0604020202020204" pitchFamily="34" charset="0"/>
              </a:rPr>
              <a:t>Laughlin</a:t>
            </a:r>
            <a:r>
              <a:rPr lang="fr-FR" sz="1599" dirty="0">
                <a:cs typeface="Arial" panose="020B0604020202020204" pitchFamily="34" charset="0"/>
              </a:rPr>
              <a:t>, Phys. </a:t>
            </a:r>
            <a:r>
              <a:rPr lang="fr-FR" sz="1599" dirty="0" err="1">
                <a:cs typeface="Arial" panose="020B0604020202020204" pitchFamily="34" charset="0"/>
              </a:rPr>
              <a:t>Rev</a:t>
            </a:r>
            <a:r>
              <a:rPr lang="fr-FR" sz="1599" dirty="0">
                <a:cs typeface="Arial" panose="020B0604020202020204" pitchFamily="34" charset="0"/>
              </a:rPr>
              <a:t>. Lett.</a:t>
            </a:r>
            <a:r>
              <a:rPr lang="fr-FR" sz="1599" b="1" dirty="0">
                <a:cs typeface="Arial" panose="020B0604020202020204" pitchFamily="34" charset="0"/>
              </a:rPr>
              <a:t>50</a:t>
            </a:r>
            <a:r>
              <a:rPr lang="fr-FR" sz="1599" dirty="0">
                <a:cs typeface="Arial" panose="020B0604020202020204" pitchFamily="34" charset="0"/>
              </a:rPr>
              <a:t>, 1395 (1983).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525171" y="1124644"/>
                <a:ext cx="617670" cy="428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18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fr-FR" sz="2187" dirty="0"/>
                  <a:t>&lt;1</a:t>
                </a:r>
                <a:endParaRPr lang="fr-FR" sz="2187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171" y="1124644"/>
                <a:ext cx="617670" cy="428900"/>
              </a:xfrm>
              <a:prstGeom prst="rect">
                <a:avLst/>
              </a:prstGeom>
              <a:blipFill>
                <a:blip r:embed="rId4"/>
                <a:stretch>
                  <a:fillRect t="-8451" r="-11765" b="-281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13"/>
          <p:cNvCxnSpPr/>
          <p:nvPr/>
        </p:nvCxnSpPr>
        <p:spPr>
          <a:xfrm>
            <a:off x="1719696" y="2643424"/>
            <a:ext cx="10962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719696" y="2222663"/>
            <a:ext cx="10962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719696" y="1779157"/>
            <a:ext cx="10962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656772" y="2444608"/>
                <a:ext cx="981999" cy="428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187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sz="2187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72" y="2444608"/>
                <a:ext cx="981999" cy="428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690888" y="2023847"/>
                <a:ext cx="981999" cy="428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187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sz="2187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8" y="2023847"/>
                <a:ext cx="981999" cy="4289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738095" y="1580341"/>
                <a:ext cx="981999" cy="428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187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sz="2187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95" y="1580341"/>
                <a:ext cx="981999" cy="4289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avec flèche 21"/>
          <p:cNvCxnSpPr/>
          <p:nvPr/>
        </p:nvCxnSpPr>
        <p:spPr>
          <a:xfrm>
            <a:off x="3005490" y="1742767"/>
            <a:ext cx="0" cy="4798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3005491" y="1779155"/>
                <a:ext cx="727187" cy="428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491" y="1779155"/>
                <a:ext cx="727187" cy="4289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Ellipse 23"/>
          <p:cNvSpPr/>
          <p:nvPr/>
        </p:nvSpPr>
        <p:spPr>
          <a:xfrm>
            <a:off x="1826424" y="2572816"/>
            <a:ext cx="131915" cy="141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26" name="Ellipse 25"/>
          <p:cNvSpPr/>
          <p:nvPr/>
        </p:nvSpPr>
        <p:spPr>
          <a:xfrm>
            <a:off x="2184884" y="2572816"/>
            <a:ext cx="131915" cy="141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27" name="Ellipse 26"/>
          <p:cNvSpPr/>
          <p:nvPr/>
        </p:nvSpPr>
        <p:spPr>
          <a:xfrm>
            <a:off x="2554016" y="2572816"/>
            <a:ext cx="131915" cy="141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28" name="Ellipse 27"/>
          <p:cNvSpPr/>
          <p:nvPr/>
        </p:nvSpPr>
        <p:spPr>
          <a:xfrm>
            <a:off x="1999110" y="2572815"/>
            <a:ext cx="131915" cy="141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29" name="Ellipse 28"/>
          <p:cNvSpPr/>
          <p:nvPr/>
        </p:nvSpPr>
        <p:spPr>
          <a:xfrm>
            <a:off x="2365485" y="2572810"/>
            <a:ext cx="131915" cy="141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grpSp>
        <p:nvGrpSpPr>
          <p:cNvPr id="2" name="Groupe 1"/>
          <p:cNvGrpSpPr/>
          <p:nvPr/>
        </p:nvGrpSpPr>
        <p:grpSpPr>
          <a:xfrm>
            <a:off x="587233" y="2980209"/>
            <a:ext cx="4776633" cy="646331"/>
            <a:chOff x="144283" y="3023704"/>
            <a:chExt cx="4776633" cy="646331"/>
          </a:xfrm>
        </p:grpSpPr>
        <p:sp>
          <p:nvSpPr>
            <p:cNvPr id="25" name="Rectangle 24"/>
            <p:cNvSpPr/>
            <p:nvPr/>
          </p:nvSpPr>
          <p:spPr>
            <a:xfrm>
              <a:off x="144283" y="3023704"/>
              <a:ext cx="47766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800" dirty="0" smtClean="0"/>
                <a:t>La seule échelle d’énergie restante est l’interaction de Coulomb </a:t>
              </a:r>
              <a:endParaRPr lang="fr-FR" sz="18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8" name="ZoneTexte 127"/>
                <p:cNvSpPr txBox="1"/>
                <p:nvPr/>
              </p:nvSpPr>
              <p:spPr>
                <a:xfrm>
                  <a:off x="2624969" y="3344983"/>
                  <a:ext cx="7610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fr-FR" sz="1800" dirty="0"/>
                </a:p>
              </p:txBody>
            </p:sp>
          </mc:Choice>
          <mc:Fallback>
            <p:sp>
              <p:nvSpPr>
                <p:cNvPr id="128" name="ZoneTexte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969" y="3344983"/>
                  <a:ext cx="761042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6400" r="-800"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Rectangle 33"/>
          <p:cNvSpPr/>
          <p:nvPr/>
        </p:nvSpPr>
        <p:spPr>
          <a:xfrm>
            <a:off x="363407" y="3835551"/>
            <a:ext cx="3890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On retrouve un système isolant au cœur (incompressible) pour des remplissages spécifiques:</a:t>
            </a:r>
            <a:endParaRPr lang="fr-FR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ZoneTexte 34"/>
              <p:cNvSpPr txBox="1"/>
              <p:nvPr/>
            </p:nvSpPr>
            <p:spPr>
              <a:xfrm>
                <a:off x="3891980" y="4050862"/>
                <a:ext cx="143577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fr-FR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1800" i="1">
                          <a:latin typeface="Cambria Math" panose="02040503050406030204" pitchFamily="18" charset="0"/>
                        </a:rPr>
                        <m:t>  (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sz="1800" i="1">
                          <a:latin typeface="Cambria Math" panose="02040503050406030204" pitchFamily="18" charset="0"/>
                        </a:rPr>
                        <m:t>,..)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980" y="4050862"/>
                <a:ext cx="1435778" cy="5203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3210575" y="2328007"/>
            <a:ext cx="2413404" cy="584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99" dirty="0" smtClean="0"/>
              <a:t>Premier niveau de Landau partiellement rempli</a:t>
            </a:r>
            <a:endParaRPr lang="fr-FR" sz="1599" dirty="0"/>
          </a:p>
        </p:txBody>
      </p:sp>
      <p:sp>
        <p:nvSpPr>
          <p:cNvPr id="39" name="Rectangle 38"/>
          <p:cNvSpPr/>
          <p:nvPr/>
        </p:nvSpPr>
        <p:spPr>
          <a:xfrm>
            <a:off x="257777" y="3778250"/>
            <a:ext cx="5390253" cy="37810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130" name="Rectangle 129"/>
          <p:cNvSpPr/>
          <p:nvPr/>
        </p:nvSpPr>
        <p:spPr>
          <a:xfrm>
            <a:off x="297072" y="6013154"/>
            <a:ext cx="4777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Excitations élémentaires= </a:t>
            </a:r>
            <a:r>
              <a:rPr lang="fr-FR" sz="1800" dirty="0" err="1" smtClean="0">
                <a:solidFill>
                  <a:srgbClr val="FF0000"/>
                </a:solidFill>
              </a:rPr>
              <a:t>anyons</a:t>
            </a:r>
            <a:r>
              <a:rPr lang="fr-FR" sz="1800" dirty="0" smtClean="0">
                <a:solidFill>
                  <a:srgbClr val="FF0000"/>
                </a:solidFill>
              </a:rPr>
              <a:t>: charge et statistique fractionnaires</a:t>
            </a:r>
            <a:endParaRPr lang="fr-FR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1" name="Rectangle 130"/>
              <p:cNvSpPr/>
              <p:nvPr/>
            </p:nvSpPr>
            <p:spPr>
              <a:xfrm>
                <a:off x="1249229" y="6573691"/>
                <a:ext cx="3004990" cy="569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18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218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fr-FR" sz="218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218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fr-FR" sz="2187" dirty="0"/>
                  <a:t>,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8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fr-FR" sz="218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fr-FR" sz="2187" dirty="0"/>
              </a:p>
            </p:txBody>
          </p:sp>
        </mc:Choice>
        <mc:Fallback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229" y="6573691"/>
                <a:ext cx="3004990" cy="569067"/>
              </a:xfrm>
              <a:prstGeom prst="rect">
                <a:avLst/>
              </a:prstGeom>
              <a:blipFill>
                <a:blip r:embed="rId11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2598922" y="7167301"/>
            <a:ext cx="26019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Halperin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PRL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52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1583 (1984)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/>
              <p:cNvSpPr txBox="1"/>
              <p:nvPr/>
            </p:nvSpPr>
            <p:spPr>
              <a:xfrm>
                <a:off x="3806918" y="5227199"/>
                <a:ext cx="1104020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fr-FR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fr-FR" sz="1800" dirty="0"/>
              </a:p>
            </p:txBody>
          </p:sp>
        </mc:Choice>
        <mc:Fallback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918" y="5227199"/>
                <a:ext cx="1104020" cy="555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421615" y="5217971"/>
            <a:ext cx="3890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Résistance/ conductance Hall quantifiée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71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903" r="1650" b="1638"/>
          <a:stretch/>
        </p:blipFill>
        <p:spPr>
          <a:xfrm>
            <a:off x="3256344" y="1282652"/>
            <a:ext cx="6171552" cy="45157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6137" y="6151820"/>
            <a:ext cx="3898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H.L. </a:t>
            </a:r>
            <a:r>
              <a:rPr lang="en-US" sz="1800" dirty="0" err="1"/>
              <a:t>Stormer</a:t>
            </a:r>
            <a:r>
              <a:rPr lang="en-US" sz="1800" dirty="0"/>
              <a:t>, </a:t>
            </a:r>
            <a:r>
              <a:rPr lang="en-US" sz="1800" dirty="0" err="1"/>
              <a:t>Physica</a:t>
            </a:r>
            <a:r>
              <a:rPr lang="en-US" sz="1800" dirty="0"/>
              <a:t> B </a:t>
            </a:r>
            <a:r>
              <a:rPr lang="en-US" sz="1800" b="1" dirty="0"/>
              <a:t>177</a:t>
            </a:r>
            <a:r>
              <a:rPr lang="en-US" sz="1800" dirty="0"/>
              <a:t>, 401 (1992).</a:t>
            </a:r>
            <a:endParaRPr lang="fr-FR" sz="1800" dirty="0"/>
          </a:p>
        </p:txBody>
      </p:sp>
      <p:grpSp>
        <p:nvGrpSpPr>
          <p:cNvPr id="7" name="Groupe 6"/>
          <p:cNvGrpSpPr/>
          <p:nvPr/>
        </p:nvGrpSpPr>
        <p:grpSpPr>
          <a:xfrm>
            <a:off x="78581" y="1442587"/>
            <a:ext cx="2993787" cy="2651482"/>
            <a:chOff x="78059" y="2333338"/>
            <a:chExt cx="2994101" cy="2651760"/>
          </a:xfrm>
        </p:grpSpPr>
        <p:grpSp>
          <p:nvGrpSpPr>
            <p:cNvPr id="4" name="Groupe 3"/>
            <p:cNvGrpSpPr/>
            <p:nvPr/>
          </p:nvGrpSpPr>
          <p:grpSpPr>
            <a:xfrm>
              <a:off x="78059" y="2333338"/>
              <a:ext cx="2994101" cy="2651760"/>
              <a:chOff x="78059" y="2333338"/>
              <a:chExt cx="2994101" cy="265176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574"/>
              <a:stretch/>
            </p:blipFill>
            <p:spPr>
              <a:xfrm>
                <a:off x="196121" y="2333338"/>
                <a:ext cx="2876039" cy="265176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78059" y="2333338"/>
                <a:ext cx="462775" cy="359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501371" y="2493100"/>
              <a:ext cx="135584" cy="167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99752" y="3559900"/>
              <a:ext cx="135584" cy="173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421802" y="2445281"/>
              <a:ext cx="227972" cy="215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L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012571" y="3559900"/>
              <a:ext cx="248812" cy="215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H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5911" y="3431689"/>
              <a:ext cx="172122" cy="168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4365145" y="1622409"/>
                <a:ext cx="1518429" cy="336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r>
                        <a:rPr lang="fr-FR" sz="2187" i="1"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fr-FR" sz="2187" i="1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145" y="1622409"/>
                <a:ext cx="1518429" cy="336567"/>
              </a:xfrm>
              <a:prstGeom prst="rect">
                <a:avLst/>
              </a:prstGeom>
              <a:blipFill>
                <a:blip r:embed="rId5"/>
                <a:stretch>
                  <a:fillRect l="-4016" r="-4016" b="-16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Ellipse 35"/>
          <p:cNvSpPr/>
          <p:nvPr/>
        </p:nvSpPr>
        <p:spPr>
          <a:xfrm>
            <a:off x="4404889" y="3039721"/>
            <a:ext cx="484938" cy="43448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37" name="Ellipse 36"/>
          <p:cNvSpPr/>
          <p:nvPr/>
        </p:nvSpPr>
        <p:spPr>
          <a:xfrm>
            <a:off x="8558194" y="3052190"/>
            <a:ext cx="451497" cy="976693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8" name="ZoneTexte 7"/>
          <p:cNvSpPr txBox="1"/>
          <p:nvPr/>
        </p:nvSpPr>
        <p:spPr>
          <a:xfrm>
            <a:off x="4126047" y="2614127"/>
            <a:ext cx="1238159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err="1"/>
              <a:t>electrons</a:t>
            </a:r>
            <a:endParaRPr lang="fr-FR" sz="2187" dirty="0"/>
          </a:p>
        </p:txBody>
      </p:sp>
      <p:sp>
        <p:nvSpPr>
          <p:cNvPr id="19" name="ZoneTexte 18"/>
          <p:cNvSpPr txBox="1"/>
          <p:nvPr/>
        </p:nvSpPr>
        <p:spPr>
          <a:xfrm>
            <a:off x="8288860" y="2569512"/>
            <a:ext cx="988925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err="1"/>
              <a:t>anyons</a:t>
            </a:r>
            <a:endParaRPr lang="fr-FR" sz="2187" dirty="0"/>
          </a:p>
        </p:txBody>
      </p:sp>
      <p:sp>
        <p:nvSpPr>
          <p:cNvPr id="20" name="Text Box 5"/>
          <p:cNvSpPr/>
          <p:nvPr/>
        </p:nvSpPr>
        <p:spPr>
          <a:xfrm>
            <a:off x="2316799" y="111018"/>
            <a:ext cx="7006357" cy="5954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91" tIns="46795" rIns="89991" bIns="46795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1500"/>
              </a:spcBef>
              <a:buNone/>
              <a:defRPr/>
            </a:pPr>
            <a:r>
              <a:rPr lang="en-US" sz="3200" dirty="0" err="1" smtClean="0">
                <a:solidFill>
                  <a:schemeClr val="bg1"/>
                </a:solidFill>
              </a:rPr>
              <a:t>L’effet</a:t>
            </a:r>
            <a:r>
              <a:rPr lang="en-US" sz="3200" dirty="0" smtClean="0">
                <a:solidFill>
                  <a:schemeClr val="bg1"/>
                </a:solidFill>
              </a:rPr>
              <a:t> Hall </a:t>
            </a:r>
            <a:r>
              <a:rPr lang="en-US" sz="3200" dirty="0" err="1" smtClean="0">
                <a:solidFill>
                  <a:schemeClr val="bg1"/>
                </a:solidFill>
              </a:rPr>
              <a:t>quantique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fractionnaire</a:t>
            </a:r>
            <a:endParaRPr lang="fr-FR" sz="3200" dirty="0">
              <a:solidFill>
                <a:schemeClr val="bg1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550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999" r="3367" b="2134"/>
          <a:stretch/>
        </p:blipFill>
        <p:spPr>
          <a:xfrm>
            <a:off x="882281" y="4191213"/>
            <a:ext cx="3736925" cy="3019410"/>
          </a:xfrm>
          <a:prstGeom prst="rect">
            <a:avLst/>
          </a:prstGeom>
        </p:spPr>
      </p:pic>
      <p:sp>
        <p:nvSpPr>
          <p:cNvPr id="52" name="Text Box 93"/>
          <p:cNvSpPr/>
          <p:nvPr/>
        </p:nvSpPr>
        <p:spPr>
          <a:xfrm>
            <a:off x="1903025" y="103636"/>
            <a:ext cx="7408327" cy="5949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83" tIns="46790" rIns="89983" bIns="4679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3200"/>
            </a:pP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Bruit et charges fractionnaires, </a:t>
            </a:r>
            <a:r>
              <a:rPr lang="el-G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ν</a:t>
            </a:r>
            <a:r>
              <a:rPr lang="fr-F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=1/3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t="2120" r="2493" b="2056"/>
          <a:stretch/>
        </p:blipFill>
        <p:spPr>
          <a:xfrm>
            <a:off x="5854614" y="4293686"/>
            <a:ext cx="2985576" cy="29726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760229" y="3822262"/>
                <a:ext cx="2719219" cy="458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=1/3, </m:t>
                          </m:r>
                          <m:r>
                            <a:rPr lang="fr-FR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/3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229" y="3822262"/>
                <a:ext cx="2719219" cy="458715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333576" y="7173766"/>
            <a:ext cx="4712711" cy="461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99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L. </a:t>
            </a:r>
            <a:r>
              <a:rPr lang="fr-FR" sz="1599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Saminadayar</a:t>
            </a:r>
            <a:r>
              <a:rPr lang="fr-FR" sz="1599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et al., Phys. </a:t>
            </a:r>
            <a:r>
              <a:rPr lang="fr-FR" sz="1599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Rev</a:t>
            </a:r>
            <a:r>
              <a:rPr lang="fr-FR" sz="1599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fr-FR" sz="1599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Lett</a:t>
            </a:r>
            <a:r>
              <a:rPr lang="fr-FR" sz="1599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fr-FR" sz="1599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79</a:t>
            </a:r>
            <a:r>
              <a:rPr lang="fr-FR" sz="1599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2526 (1997).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121889" y="3881543"/>
            <a:ext cx="1949508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err="1"/>
              <a:t>Fractional</a:t>
            </a:r>
            <a:r>
              <a:rPr lang="fr-FR" sz="2187" dirty="0"/>
              <a:t> case:</a:t>
            </a:r>
            <a:endParaRPr lang="fr-FR" sz="2187" dirty="0"/>
          </a:p>
        </p:txBody>
      </p:sp>
      <p:sp>
        <p:nvSpPr>
          <p:cNvPr id="8" name="Rectangle 7"/>
          <p:cNvSpPr/>
          <p:nvPr/>
        </p:nvSpPr>
        <p:spPr>
          <a:xfrm>
            <a:off x="985954" y="7135621"/>
            <a:ext cx="3913315" cy="461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99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R. de </a:t>
            </a:r>
            <a:r>
              <a:rPr lang="fr-FR" sz="1599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Picciotto</a:t>
            </a:r>
            <a:r>
              <a:rPr lang="fr-FR" sz="1599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et al., Nature </a:t>
            </a:r>
            <a:r>
              <a:rPr lang="fr-FR" sz="1599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389</a:t>
            </a:r>
            <a:r>
              <a:rPr lang="fr-FR" sz="1599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162 (1997).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560167" y="1172584"/>
            <a:ext cx="5449823" cy="21418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77" name="Rectangle 76"/>
          <p:cNvSpPr/>
          <p:nvPr/>
        </p:nvSpPr>
        <p:spPr>
          <a:xfrm>
            <a:off x="3103125" y="3805065"/>
            <a:ext cx="4097548" cy="4769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grpSp>
        <p:nvGrpSpPr>
          <p:cNvPr id="23" name="Groupe 22"/>
          <p:cNvGrpSpPr/>
          <p:nvPr/>
        </p:nvGrpSpPr>
        <p:grpSpPr>
          <a:xfrm>
            <a:off x="48488" y="1066278"/>
            <a:ext cx="4354352" cy="2632459"/>
            <a:chOff x="-5006403" y="1068677"/>
            <a:chExt cx="4354809" cy="2632735"/>
          </a:xfrm>
        </p:grpSpPr>
        <p:sp>
          <p:nvSpPr>
            <p:cNvPr id="78" name="Rectangle 31"/>
            <p:cNvSpPr>
              <a:spLocks noChangeArrowheads="1"/>
            </p:cNvSpPr>
            <p:nvPr/>
          </p:nvSpPr>
          <p:spPr bwMode="auto">
            <a:xfrm>
              <a:off x="-1129021" y="2973103"/>
              <a:ext cx="149670" cy="307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400"/>
            </a:p>
          </p:txBody>
        </p:sp>
        <p:pic>
          <p:nvPicPr>
            <p:cNvPr id="83" name="Picture 7" descr="F:\photo\gf_s434_10.jpg"/>
            <p:cNvPicPr>
              <a:picLocks noChangeAspect="1" noChangeArrowheads="1"/>
            </p:cNvPicPr>
            <p:nvPr/>
          </p:nvPicPr>
          <p:blipFill>
            <a:blip r:embed="rId6"/>
            <a:srcRect l="30540" t="24595" r="31892" b="35405"/>
            <a:stretch>
              <a:fillRect/>
            </a:stretch>
          </p:blipFill>
          <p:spPr bwMode="auto">
            <a:xfrm>
              <a:off x="-4395595" y="1078177"/>
              <a:ext cx="3744001" cy="262323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84" name="Rectangle 83"/>
            <p:cNvSpPr/>
            <p:nvPr/>
          </p:nvSpPr>
          <p:spPr>
            <a:xfrm>
              <a:off x="-4441988" y="1068677"/>
              <a:ext cx="3770937" cy="2612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cxnSp>
          <p:nvCxnSpPr>
            <p:cNvPr id="85" name="Connecteur droit 84"/>
            <p:cNvCxnSpPr/>
            <p:nvPr/>
          </p:nvCxnSpPr>
          <p:spPr bwMode="auto">
            <a:xfrm>
              <a:off x="-2597184" y="2472312"/>
              <a:ext cx="209635" cy="202143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ZoneTexte 71"/>
            <p:cNvSpPr txBox="1">
              <a:spLocks noChangeArrowheads="1"/>
            </p:cNvSpPr>
            <p:nvPr/>
          </p:nvSpPr>
          <p:spPr bwMode="auto">
            <a:xfrm>
              <a:off x="-2511538" y="2191479"/>
              <a:ext cx="886835" cy="5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T</a:t>
              </a:r>
              <a:endParaRPr lang="fr-FR" sz="280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87" name="Connecteur droit 86"/>
            <p:cNvCxnSpPr/>
            <p:nvPr/>
          </p:nvCxnSpPr>
          <p:spPr bwMode="auto">
            <a:xfrm flipV="1">
              <a:off x="-3134765" y="2521907"/>
              <a:ext cx="216614" cy="20031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 bwMode="auto">
            <a:xfrm flipV="1">
              <a:off x="-2501687" y="3021236"/>
              <a:ext cx="48879" cy="1567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-4256828" y="2714338"/>
              <a:ext cx="112364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 bwMode="auto">
            <a:xfrm rot="18984669" flipH="1" flipV="1">
              <a:off x="-2074221" y="2577468"/>
              <a:ext cx="290391" cy="128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 bwMode="auto">
            <a:xfrm flipH="1">
              <a:off x="-2516235" y="1982468"/>
              <a:ext cx="182845" cy="19951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flipH="1" flipV="1">
              <a:off x="-1819862" y="2482146"/>
              <a:ext cx="1035231" cy="41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 flipV="1">
              <a:off x="-2333391" y="1121349"/>
              <a:ext cx="0" cy="8676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avec flèche 93"/>
            <p:cNvCxnSpPr/>
            <p:nvPr/>
          </p:nvCxnSpPr>
          <p:spPr bwMode="auto">
            <a:xfrm>
              <a:off x="-3816680" y="271433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Connecteur droit avec flèche 94"/>
            <p:cNvCxnSpPr/>
            <p:nvPr/>
          </p:nvCxnSpPr>
          <p:spPr bwMode="auto">
            <a:xfrm flipH="1">
              <a:off x="-1463403" y="248191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Connecteur droit avec flèche 95"/>
            <p:cNvCxnSpPr/>
            <p:nvPr/>
          </p:nvCxnSpPr>
          <p:spPr bwMode="auto">
            <a:xfrm rot="5400000" flipH="1">
              <a:off x="-2551489" y="1545687"/>
              <a:ext cx="44623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7" name="Connecteur droit avec flèche 96"/>
            <p:cNvCxnSpPr/>
            <p:nvPr/>
          </p:nvCxnSpPr>
          <p:spPr bwMode="auto">
            <a:xfrm>
              <a:off x="-2501686" y="3317073"/>
              <a:ext cx="1" cy="21679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98" name="Group 154"/>
            <p:cNvGrpSpPr>
              <a:grpSpLocks/>
            </p:cNvGrpSpPr>
            <p:nvPr/>
          </p:nvGrpSpPr>
          <p:grpSpPr bwMode="auto">
            <a:xfrm>
              <a:off x="-1639143" y="1424981"/>
              <a:ext cx="737804" cy="393081"/>
              <a:chOff x="672" y="1640"/>
              <a:chExt cx="350" cy="196"/>
            </a:xfrm>
          </p:grpSpPr>
          <p:grpSp>
            <p:nvGrpSpPr>
              <p:cNvPr id="99" name="Group 155"/>
              <p:cNvGrpSpPr>
                <a:grpSpLocks/>
              </p:cNvGrpSpPr>
              <p:nvPr/>
            </p:nvGrpSpPr>
            <p:grpSpPr bwMode="auto">
              <a:xfrm>
                <a:off x="672" y="1674"/>
                <a:ext cx="156" cy="162"/>
                <a:chOff x="672" y="1674"/>
                <a:chExt cx="156" cy="162"/>
              </a:xfrm>
            </p:grpSpPr>
            <p:sp>
              <p:nvSpPr>
                <p:cNvPr id="101" name="Oval 156"/>
                <p:cNvSpPr>
                  <a:spLocks noChangeArrowheads="1"/>
                </p:cNvSpPr>
                <p:nvPr/>
              </p:nvSpPr>
              <p:spPr bwMode="auto">
                <a:xfrm>
                  <a:off x="720" y="1728"/>
                  <a:ext cx="56" cy="56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2" name="Oval 157"/>
                <p:cNvSpPr>
                  <a:spLocks noChangeArrowheads="1"/>
                </p:cNvSpPr>
                <p:nvPr/>
              </p:nvSpPr>
              <p:spPr bwMode="auto">
                <a:xfrm>
                  <a:off x="672" y="1674"/>
                  <a:ext cx="156" cy="162"/>
                </a:xfrm>
                <a:prstGeom prst="ellips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00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38272" name="Equation" r:id="rId7" imgW="152280" imgH="203040" progId="">
                          <p:embed/>
                        </p:oleObj>
                      </mc:Choice>
                      <mc:Fallback>
                        <p:oleObj name="Equation" r:id="rId7" imgW="152280" imgH="203040" progId="">
                          <p:embed/>
                          <p:pic>
                            <p:nvPicPr>
                              <p:cNvPr id="100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00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19832" name="Equation" r:id="rId14" imgW="152280" imgH="203040" progId="">
                          <p:embed/>
                        </p:oleObj>
                      </mc:Choice>
                      <mc:Fallback>
                        <p:oleObj name="Equation" r:id="rId14" imgW="152280" imgH="203040" progId="">
                          <p:embed/>
                          <p:pic>
                            <p:nvPicPr>
                              <p:cNvPr id="59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cxnSp>
          <p:nvCxnSpPr>
            <p:cNvPr id="103" name="Connecteur droit 102"/>
            <p:cNvCxnSpPr/>
            <p:nvPr/>
          </p:nvCxnSpPr>
          <p:spPr bwMode="auto">
            <a:xfrm>
              <a:off x="-2930466" y="2531855"/>
              <a:ext cx="275447" cy="93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 bwMode="auto">
            <a:xfrm>
              <a:off x="-2516235" y="2180344"/>
              <a:ext cx="14548" cy="19445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 bwMode="auto">
            <a:xfrm flipV="1">
              <a:off x="-2664386" y="2375382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 bwMode="auto">
            <a:xfrm flipV="1">
              <a:off x="-2444219" y="2626188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 bwMode="auto">
            <a:xfrm flipH="1" flipV="1">
              <a:off x="-2265798" y="2638123"/>
              <a:ext cx="246779" cy="2837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 bwMode="auto">
            <a:xfrm flipH="1">
              <a:off x="-2456780" y="2775177"/>
              <a:ext cx="22693" cy="25505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9" name="Rectangle 108"/>
                <p:cNvSpPr/>
                <p:nvPr/>
              </p:nvSpPr>
              <p:spPr>
                <a:xfrm>
                  <a:off x="-3703024" y="2674456"/>
                  <a:ext cx="495252" cy="461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>
            <p:sp>
              <p:nvSpPr>
                <p:cNvPr id="109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703024" y="2674456"/>
                  <a:ext cx="495252" cy="461713"/>
                </a:xfrm>
                <a:prstGeom prst="rect">
                  <a:avLst/>
                </a:prstGeom>
                <a:blipFill>
                  <a:blip r:embed="rId1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Connecteur droit 112"/>
            <p:cNvCxnSpPr>
              <a:endCxn id="112" idx="3"/>
            </p:cNvCxnSpPr>
            <p:nvPr/>
          </p:nvCxnSpPr>
          <p:spPr>
            <a:xfrm flipH="1">
              <a:off x="-4534081" y="2711610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 flipH="1">
              <a:off x="-5006403" y="3120196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flipH="1">
              <a:off x="-4933857" y="3209180"/>
              <a:ext cx="2366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 flipH="1">
              <a:off x="-4881746" y="3310484"/>
              <a:ext cx="1434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>
              <a:stCxn id="111" idx="4"/>
            </p:cNvCxnSpPr>
            <p:nvPr/>
          </p:nvCxnSpPr>
          <p:spPr>
            <a:xfrm>
              <a:off x="-4813421" y="2975328"/>
              <a:ext cx="0" cy="1448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8" name="Rectangle 117"/>
                <p:cNvSpPr/>
                <p:nvPr/>
              </p:nvSpPr>
              <p:spPr>
                <a:xfrm>
                  <a:off x="-3030870" y="3192460"/>
                  <a:ext cx="495252" cy="461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>
            <p:sp>
              <p:nvSpPr>
                <p:cNvPr id="118" name="Rectangle 1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030870" y="3192460"/>
                  <a:ext cx="495252" cy="461713"/>
                </a:xfrm>
                <a:prstGeom prst="rect">
                  <a:avLst/>
                </a:prstGeom>
                <a:blipFill>
                  <a:blip r:embed="rId1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9" name="Rectangle 118"/>
                <p:cNvSpPr/>
                <p:nvPr/>
              </p:nvSpPr>
              <p:spPr>
                <a:xfrm>
                  <a:off x="-2404106" y="1127744"/>
                  <a:ext cx="495252" cy="461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>
            <p:sp>
              <p:nvSpPr>
                <p:cNvPr id="119" name="Rectangle 1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404106" y="1127744"/>
                  <a:ext cx="495252" cy="461713"/>
                </a:xfrm>
                <a:prstGeom prst="rect">
                  <a:avLst/>
                </a:prstGeom>
                <a:blipFill>
                  <a:blip r:embed="rId18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0" name="Arc 119"/>
            <p:cNvSpPr/>
            <p:nvPr/>
          </p:nvSpPr>
          <p:spPr>
            <a:xfrm>
              <a:off x="-2737034" y="2542725"/>
              <a:ext cx="288615" cy="287467"/>
            </a:xfrm>
            <a:prstGeom prst="arc">
              <a:avLst>
                <a:gd name="adj1" fmla="val 15329507"/>
                <a:gd name="adj2" fmla="val 1435321"/>
              </a:avLst>
            </a:prstGeom>
            <a:ln w="1905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cxnSp>
          <p:nvCxnSpPr>
            <p:cNvPr id="121" name="Connecteur droit avec flèche 120"/>
            <p:cNvCxnSpPr/>
            <p:nvPr/>
          </p:nvCxnSpPr>
          <p:spPr>
            <a:xfrm flipH="1">
              <a:off x="-2464519" y="2709772"/>
              <a:ext cx="14148" cy="62512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avec flèche 121"/>
            <p:cNvCxnSpPr/>
            <p:nvPr/>
          </p:nvCxnSpPr>
          <p:spPr bwMode="auto">
            <a:xfrm flipH="1">
              <a:off x="-2501068" y="3168189"/>
              <a:ext cx="1" cy="52931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non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3" name="Ellipse 122"/>
            <p:cNvSpPr/>
            <p:nvPr/>
          </p:nvSpPr>
          <p:spPr>
            <a:xfrm>
              <a:off x="-2563430" y="322842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-2496469" y="2787889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-2562590" y="353238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-2573935" y="2338487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-2388732" y="187787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-2379842" y="1607933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-2379329" y="110985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0" name="Rectangle 129"/>
                <p:cNvSpPr/>
                <p:nvPr/>
              </p:nvSpPr>
              <p:spPr>
                <a:xfrm>
                  <a:off x="-2797330" y="2604938"/>
                  <a:ext cx="388031" cy="4001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fr-FR" sz="2187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30" name="Rectangle 1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97330" y="2604938"/>
                  <a:ext cx="388031" cy="400152"/>
                </a:xfrm>
                <a:prstGeom prst="rect">
                  <a:avLst/>
                </a:prstGeom>
                <a:blipFill>
                  <a:blip r:embed="rId19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e 66"/>
          <p:cNvGrpSpPr/>
          <p:nvPr/>
        </p:nvGrpSpPr>
        <p:grpSpPr>
          <a:xfrm>
            <a:off x="5764620" y="1061682"/>
            <a:ext cx="4657693" cy="1074659"/>
            <a:chOff x="6049845" y="1147871"/>
            <a:chExt cx="4658182" cy="1074773"/>
          </a:xfrm>
        </p:grpSpPr>
        <p:sp>
          <p:nvSpPr>
            <p:cNvPr id="68" name="ZoneTexte 67"/>
            <p:cNvSpPr txBox="1"/>
            <p:nvPr/>
          </p:nvSpPr>
          <p:spPr>
            <a:xfrm>
              <a:off x="6049845" y="1147871"/>
              <a:ext cx="4658182" cy="54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187" dirty="0"/>
                <a:t>T&lt;&lt;1</a:t>
              </a:r>
              <a:r>
                <a:rPr lang="fr-FR" sz="2187" dirty="0" smtClean="0"/>
                <a:t>: processus de Poisson</a:t>
              </a:r>
              <a:endParaRPr lang="fr-FR" sz="218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9" name="ZoneTexte 68"/>
                <p:cNvSpPr txBox="1"/>
                <p:nvPr/>
              </p:nvSpPr>
              <p:spPr>
                <a:xfrm>
                  <a:off x="6423770" y="1845898"/>
                  <a:ext cx="2536152" cy="3767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Sup>
                              <m:sSubSupPr>
                                <m:ctrlP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187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187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187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187" dirty="0"/>
                </a:p>
              </p:txBody>
            </p:sp>
          </mc:Choice>
          <mc:Fallback>
            <p:sp>
              <p:nvSpPr>
                <p:cNvPr id="69" name="ZoneTexte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3770" y="1845898"/>
                  <a:ext cx="2536152" cy="376746"/>
                </a:xfrm>
                <a:prstGeom prst="rect">
                  <a:avLst/>
                </a:prstGeom>
                <a:blipFill>
                  <a:blip r:embed="rId20"/>
                  <a:stretch>
                    <a:fillRect r="-721" b="-1147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ZoneTexte 69"/>
              <p:cNvSpPr txBox="1"/>
              <p:nvPr/>
            </p:nvSpPr>
            <p:spPr>
              <a:xfrm>
                <a:off x="4522137" y="2375984"/>
                <a:ext cx="5545877" cy="743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187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8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8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70" name="ZoneTexte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137" y="2375984"/>
                <a:ext cx="5545877" cy="743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52045" y="2483053"/>
                <a:ext cx="4557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5" y="2483053"/>
                <a:ext cx="45570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Ellipse 65"/>
          <p:cNvSpPr/>
          <p:nvPr/>
        </p:nvSpPr>
        <p:spPr>
          <a:xfrm>
            <a:off x="-6804" y="2421209"/>
            <a:ext cx="548096" cy="54929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</p:spTree>
    <p:extLst>
      <p:ext uri="{BB962C8B-B14F-4D97-AF65-F5344CB8AC3E}">
        <p14:creationId xmlns:p14="http://schemas.microsoft.com/office/powerpoint/2010/main" val="11046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-6804" y="1066278"/>
            <a:ext cx="4409644" cy="2632459"/>
            <a:chOff x="-5061701" y="1068677"/>
            <a:chExt cx="4410107" cy="2632735"/>
          </a:xfrm>
        </p:grpSpPr>
        <p:sp>
          <p:nvSpPr>
            <p:cNvPr id="78" name="Rectangle 31"/>
            <p:cNvSpPr>
              <a:spLocks noChangeArrowheads="1"/>
            </p:cNvSpPr>
            <p:nvPr/>
          </p:nvSpPr>
          <p:spPr bwMode="auto">
            <a:xfrm>
              <a:off x="-1129021" y="2973103"/>
              <a:ext cx="149670" cy="307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400"/>
            </a:p>
          </p:txBody>
        </p:sp>
        <p:pic>
          <p:nvPicPr>
            <p:cNvPr id="83" name="Picture 7" descr="F:\photo\gf_s434_10.jpg"/>
            <p:cNvPicPr>
              <a:picLocks noChangeAspect="1" noChangeArrowheads="1"/>
            </p:cNvPicPr>
            <p:nvPr/>
          </p:nvPicPr>
          <p:blipFill>
            <a:blip r:embed="rId3"/>
            <a:srcRect l="30540" t="24595" r="31892" b="35405"/>
            <a:stretch>
              <a:fillRect/>
            </a:stretch>
          </p:blipFill>
          <p:spPr bwMode="auto">
            <a:xfrm>
              <a:off x="-4395595" y="1078177"/>
              <a:ext cx="3744001" cy="262323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84" name="Rectangle 83"/>
            <p:cNvSpPr/>
            <p:nvPr/>
          </p:nvSpPr>
          <p:spPr>
            <a:xfrm>
              <a:off x="-4441988" y="1068677"/>
              <a:ext cx="3770937" cy="2612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cxnSp>
          <p:nvCxnSpPr>
            <p:cNvPr id="85" name="Connecteur droit 84"/>
            <p:cNvCxnSpPr/>
            <p:nvPr/>
          </p:nvCxnSpPr>
          <p:spPr bwMode="auto">
            <a:xfrm>
              <a:off x="-2597184" y="2472312"/>
              <a:ext cx="209635" cy="202143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ZoneTexte 71"/>
            <p:cNvSpPr txBox="1">
              <a:spLocks noChangeArrowheads="1"/>
            </p:cNvSpPr>
            <p:nvPr/>
          </p:nvSpPr>
          <p:spPr bwMode="auto">
            <a:xfrm>
              <a:off x="-2511538" y="2191479"/>
              <a:ext cx="886835" cy="5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T</a:t>
              </a:r>
              <a:endParaRPr lang="fr-FR" sz="280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87" name="Connecteur droit 86"/>
            <p:cNvCxnSpPr/>
            <p:nvPr/>
          </p:nvCxnSpPr>
          <p:spPr bwMode="auto">
            <a:xfrm flipV="1">
              <a:off x="-3134765" y="2521907"/>
              <a:ext cx="216614" cy="20031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 bwMode="auto">
            <a:xfrm flipV="1">
              <a:off x="-2501687" y="3021236"/>
              <a:ext cx="48879" cy="1567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-4256828" y="2714338"/>
              <a:ext cx="112364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 bwMode="auto">
            <a:xfrm rot="18984669" flipH="1" flipV="1">
              <a:off x="-2074221" y="2577468"/>
              <a:ext cx="290391" cy="128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 bwMode="auto">
            <a:xfrm flipH="1">
              <a:off x="-2516235" y="1982468"/>
              <a:ext cx="182845" cy="19951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flipH="1" flipV="1">
              <a:off x="-1819862" y="2482146"/>
              <a:ext cx="1035231" cy="41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 flipV="1">
              <a:off x="-2333391" y="1121349"/>
              <a:ext cx="0" cy="8676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avec flèche 93"/>
            <p:cNvCxnSpPr/>
            <p:nvPr/>
          </p:nvCxnSpPr>
          <p:spPr bwMode="auto">
            <a:xfrm>
              <a:off x="-3816680" y="271433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Connecteur droit avec flèche 94"/>
            <p:cNvCxnSpPr/>
            <p:nvPr/>
          </p:nvCxnSpPr>
          <p:spPr bwMode="auto">
            <a:xfrm flipH="1">
              <a:off x="-1463403" y="248191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Connecteur droit avec flèche 95"/>
            <p:cNvCxnSpPr/>
            <p:nvPr/>
          </p:nvCxnSpPr>
          <p:spPr bwMode="auto">
            <a:xfrm rot="5400000" flipH="1">
              <a:off x="-2551489" y="1545687"/>
              <a:ext cx="44623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7" name="Connecteur droit avec flèche 96"/>
            <p:cNvCxnSpPr/>
            <p:nvPr/>
          </p:nvCxnSpPr>
          <p:spPr bwMode="auto">
            <a:xfrm>
              <a:off x="-2501686" y="3317073"/>
              <a:ext cx="1" cy="21679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98" name="Group 154"/>
            <p:cNvGrpSpPr>
              <a:grpSpLocks/>
            </p:cNvGrpSpPr>
            <p:nvPr/>
          </p:nvGrpSpPr>
          <p:grpSpPr bwMode="auto">
            <a:xfrm>
              <a:off x="-1639143" y="1424981"/>
              <a:ext cx="737804" cy="393081"/>
              <a:chOff x="672" y="1640"/>
              <a:chExt cx="350" cy="196"/>
            </a:xfrm>
          </p:grpSpPr>
          <p:grpSp>
            <p:nvGrpSpPr>
              <p:cNvPr id="99" name="Group 155"/>
              <p:cNvGrpSpPr>
                <a:grpSpLocks/>
              </p:cNvGrpSpPr>
              <p:nvPr/>
            </p:nvGrpSpPr>
            <p:grpSpPr bwMode="auto">
              <a:xfrm>
                <a:off x="672" y="1674"/>
                <a:ext cx="156" cy="162"/>
                <a:chOff x="672" y="1674"/>
                <a:chExt cx="156" cy="162"/>
              </a:xfrm>
            </p:grpSpPr>
            <p:sp>
              <p:nvSpPr>
                <p:cNvPr id="101" name="Oval 156"/>
                <p:cNvSpPr>
                  <a:spLocks noChangeArrowheads="1"/>
                </p:cNvSpPr>
                <p:nvPr/>
              </p:nvSpPr>
              <p:spPr bwMode="auto">
                <a:xfrm>
                  <a:off x="720" y="1728"/>
                  <a:ext cx="56" cy="56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2" name="Oval 157"/>
                <p:cNvSpPr>
                  <a:spLocks noChangeArrowheads="1"/>
                </p:cNvSpPr>
                <p:nvPr/>
              </p:nvSpPr>
              <p:spPr bwMode="auto">
                <a:xfrm>
                  <a:off x="672" y="1674"/>
                  <a:ext cx="156" cy="162"/>
                </a:xfrm>
                <a:prstGeom prst="ellips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00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39296" name="Equation" r:id="rId4" imgW="152280" imgH="203040" progId="">
                          <p:embed/>
                        </p:oleObj>
                      </mc:Choice>
                      <mc:Fallback>
                        <p:oleObj name="Equation" r:id="rId4" imgW="152280" imgH="203040" progId="">
                          <p:embed/>
                          <p:pic>
                            <p:nvPicPr>
                              <p:cNvPr id="100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00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19832" name="Equation" r:id="rId14" imgW="152280" imgH="203040" progId="">
                          <p:embed/>
                        </p:oleObj>
                      </mc:Choice>
                      <mc:Fallback>
                        <p:oleObj name="Equation" r:id="rId14" imgW="152280" imgH="203040" progId="">
                          <p:embed/>
                          <p:pic>
                            <p:nvPicPr>
                              <p:cNvPr id="59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cxnSp>
          <p:nvCxnSpPr>
            <p:cNvPr id="103" name="Connecteur droit 102"/>
            <p:cNvCxnSpPr/>
            <p:nvPr/>
          </p:nvCxnSpPr>
          <p:spPr bwMode="auto">
            <a:xfrm>
              <a:off x="-2930466" y="2531855"/>
              <a:ext cx="275447" cy="93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 bwMode="auto">
            <a:xfrm>
              <a:off x="-2516235" y="2180344"/>
              <a:ext cx="14548" cy="19445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 bwMode="auto">
            <a:xfrm flipV="1">
              <a:off x="-2664386" y="2375382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 bwMode="auto">
            <a:xfrm flipV="1">
              <a:off x="-2444219" y="2626188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 bwMode="auto">
            <a:xfrm flipH="1" flipV="1">
              <a:off x="-2265798" y="2638123"/>
              <a:ext cx="246779" cy="2837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 bwMode="auto">
            <a:xfrm flipH="1">
              <a:off x="-2456780" y="2775177"/>
              <a:ext cx="22693" cy="25505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9" name="Rectangle 108"/>
                <p:cNvSpPr/>
                <p:nvPr/>
              </p:nvSpPr>
              <p:spPr>
                <a:xfrm>
                  <a:off x="-3703024" y="2674456"/>
                  <a:ext cx="495252" cy="461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>
            <p:sp>
              <p:nvSpPr>
                <p:cNvPr id="109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703024" y="2674456"/>
                  <a:ext cx="495252" cy="461713"/>
                </a:xfrm>
                <a:prstGeom prst="rect">
                  <a:avLst/>
                </a:prstGeom>
                <a:blipFill>
                  <a:blip r:embed="rId1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0" name="Groupe 109"/>
            <p:cNvGrpSpPr/>
            <p:nvPr/>
          </p:nvGrpSpPr>
          <p:grpSpPr>
            <a:xfrm>
              <a:off x="-5061701" y="2423750"/>
              <a:ext cx="548154" cy="549353"/>
              <a:chOff x="425704" y="2343299"/>
              <a:chExt cx="435423" cy="452579"/>
            </a:xfrm>
          </p:grpSpPr>
          <p:sp>
            <p:nvSpPr>
              <p:cNvPr id="111" name="Ellipse 110"/>
              <p:cNvSpPr/>
              <p:nvPr/>
            </p:nvSpPr>
            <p:spPr>
              <a:xfrm>
                <a:off x="425704" y="2343299"/>
                <a:ext cx="435423" cy="45257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2" name="Rectangle 111"/>
                  <p:cNvSpPr/>
                  <p:nvPr/>
                </p:nvSpPr>
                <p:spPr>
                  <a:xfrm>
                    <a:off x="472455" y="2394254"/>
                    <a:ext cx="362022" cy="38037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oMath>
                      </m:oMathPara>
                    </a14:m>
                    <a:endParaRPr lang="fr-FR" sz="2400" dirty="0"/>
                  </a:p>
                </p:txBody>
              </p:sp>
            </mc:Choice>
            <mc:Fallback>
              <p:sp>
                <p:nvSpPr>
                  <p:cNvPr id="112" name="Rectangle 1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455" y="2394254"/>
                    <a:ext cx="362022" cy="38037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3" name="Connecteur droit 112"/>
            <p:cNvCxnSpPr>
              <a:endCxn id="112" idx="3"/>
            </p:cNvCxnSpPr>
            <p:nvPr/>
          </p:nvCxnSpPr>
          <p:spPr>
            <a:xfrm flipH="1">
              <a:off x="-4534081" y="2711610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 flipH="1">
              <a:off x="-5006403" y="3120196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flipH="1">
              <a:off x="-4933857" y="3209180"/>
              <a:ext cx="2366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 flipH="1">
              <a:off x="-4881746" y="3310484"/>
              <a:ext cx="1434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>
              <a:stCxn id="111" idx="4"/>
            </p:cNvCxnSpPr>
            <p:nvPr/>
          </p:nvCxnSpPr>
          <p:spPr>
            <a:xfrm>
              <a:off x="-4813421" y="2975328"/>
              <a:ext cx="0" cy="1448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8" name="Rectangle 117"/>
                <p:cNvSpPr/>
                <p:nvPr/>
              </p:nvSpPr>
              <p:spPr>
                <a:xfrm>
                  <a:off x="-3030870" y="3192460"/>
                  <a:ext cx="495252" cy="461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>
            <p:sp>
              <p:nvSpPr>
                <p:cNvPr id="118" name="Rectangle 1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030870" y="3192460"/>
                  <a:ext cx="495252" cy="461713"/>
                </a:xfrm>
                <a:prstGeom prst="rect">
                  <a:avLst/>
                </a:prstGeom>
                <a:blipFill>
                  <a:blip r:embed="rId18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9" name="Rectangle 118"/>
                <p:cNvSpPr/>
                <p:nvPr/>
              </p:nvSpPr>
              <p:spPr>
                <a:xfrm>
                  <a:off x="-2404106" y="1127744"/>
                  <a:ext cx="495252" cy="461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>
            <p:sp>
              <p:nvSpPr>
                <p:cNvPr id="119" name="Rectangle 1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404106" y="1127744"/>
                  <a:ext cx="495252" cy="461713"/>
                </a:xfrm>
                <a:prstGeom prst="rect">
                  <a:avLst/>
                </a:prstGeom>
                <a:blipFill>
                  <a:blip r:embed="rId19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0" name="Arc 119"/>
            <p:cNvSpPr/>
            <p:nvPr/>
          </p:nvSpPr>
          <p:spPr>
            <a:xfrm>
              <a:off x="-2737034" y="2542725"/>
              <a:ext cx="288615" cy="287467"/>
            </a:xfrm>
            <a:prstGeom prst="arc">
              <a:avLst>
                <a:gd name="adj1" fmla="val 15329507"/>
                <a:gd name="adj2" fmla="val 1435321"/>
              </a:avLst>
            </a:prstGeom>
            <a:ln w="1905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cxnSp>
          <p:nvCxnSpPr>
            <p:cNvPr id="121" name="Connecteur droit avec flèche 120"/>
            <p:cNvCxnSpPr/>
            <p:nvPr/>
          </p:nvCxnSpPr>
          <p:spPr>
            <a:xfrm flipH="1">
              <a:off x="-2464519" y="2709772"/>
              <a:ext cx="14148" cy="62512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avec flèche 121"/>
            <p:cNvCxnSpPr/>
            <p:nvPr/>
          </p:nvCxnSpPr>
          <p:spPr bwMode="auto">
            <a:xfrm flipH="1">
              <a:off x="-2501068" y="3168189"/>
              <a:ext cx="1" cy="52931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non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3" name="Ellipse 122"/>
            <p:cNvSpPr/>
            <p:nvPr/>
          </p:nvSpPr>
          <p:spPr>
            <a:xfrm>
              <a:off x="-2563430" y="322842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-2496469" y="2787889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-2562590" y="353238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-2573935" y="2338487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-2388732" y="187787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-2379842" y="1607933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-2379329" y="110985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0" name="Rectangle 129"/>
                <p:cNvSpPr/>
                <p:nvPr/>
              </p:nvSpPr>
              <p:spPr>
                <a:xfrm>
                  <a:off x="-2797330" y="2604938"/>
                  <a:ext cx="388031" cy="4001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fr-FR" sz="2187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30" name="Rectangle 1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97330" y="2604938"/>
                  <a:ext cx="388031" cy="400152"/>
                </a:xfrm>
                <a:prstGeom prst="rect">
                  <a:avLst/>
                </a:prstGeom>
                <a:blipFill>
                  <a:blip r:embed="rId20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95" y="3529727"/>
            <a:ext cx="5342443" cy="4006832"/>
          </a:xfrm>
          <a:prstGeom prst="rect">
            <a:avLst/>
          </a:prstGeom>
        </p:spPr>
      </p:pic>
      <p:sp>
        <p:nvSpPr>
          <p:cNvPr id="64" name="Text Box 93"/>
          <p:cNvSpPr/>
          <p:nvPr/>
        </p:nvSpPr>
        <p:spPr>
          <a:xfrm>
            <a:off x="1903025" y="103636"/>
            <a:ext cx="7408327" cy="5949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83" tIns="46790" rIns="89983" bIns="4679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3200"/>
            </a:pP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Bruit et charges fractionnaires, </a:t>
            </a:r>
            <a:r>
              <a:rPr lang="el-G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ν</a:t>
            </a:r>
            <a:r>
              <a:rPr lang="fr-F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=1/3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560167" y="1172584"/>
            <a:ext cx="5449823" cy="21418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grpSp>
        <p:nvGrpSpPr>
          <p:cNvPr id="66" name="Groupe 65"/>
          <p:cNvGrpSpPr/>
          <p:nvPr/>
        </p:nvGrpSpPr>
        <p:grpSpPr>
          <a:xfrm>
            <a:off x="5764620" y="1061682"/>
            <a:ext cx="4657693" cy="1074659"/>
            <a:chOff x="6049845" y="1147871"/>
            <a:chExt cx="4658182" cy="1074773"/>
          </a:xfrm>
        </p:grpSpPr>
        <p:sp>
          <p:nvSpPr>
            <p:cNvPr id="67" name="ZoneTexte 66"/>
            <p:cNvSpPr txBox="1"/>
            <p:nvPr/>
          </p:nvSpPr>
          <p:spPr>
            <a:xfrm>
              <a:off x="6049845" y="1147871"/>
              <a:ext cx="4658182" cy="54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187" dirty="0"/>
                <a:t>T&lt;&lt;1</a:t>
              </a:r>
              <a:r>
                <a:rPr lang="fr-FR" sz="2187" dirty="0" smtClean="0"/>
                <a:t>: processus de Poisson</a:t>
              </a:r>
              <a:endParaRPr lang="fr-FR" sz="218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8" name="ZoneTexte 67"/>
                <p:cNvSpPr txBox="1"/>
                <p:nvPr/>
              </p:nvSpPr>
              <p:spPr>
                <a:xfrm>
                  <a:off x="6423770" y="1845898"/>
                  <a:ext cx="2536152" cy="3767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Sup>
                              <m:sSubSupPr>
                                <m:ctrlP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187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187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187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187" dirty="0"/>
                </a:p>
              </p:txBody>
            </p:sp>
          </mc:Choice>
          <mc:Fallback>
            <p:sp>
              <p:nvSpPr>
                <p:cNvPr id="68" name="ZoneTexte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3770" y="1845898"/>
                  <a:ext cx="2536152" cy="376746"/>
                </a:xfrm>
                <a:prstGeom prst="rect">
                  <a:avLst/>
                </a:prstGeom>
                <a:blipFill>
                  <a:blip r:embed="rId22"/>
                  <a:stretch>
                    <a:fillRect r="-721" b="-1147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ZoneTexte 71"/>
              <p:cNvSpPr txBox="1"/>
              <p:nvPr/>
            </p:nvSpPr>
            <p:spPr>
              <a:xfrm>
                <a:off x="4522137" y="2375984"/>
                <a:ext cx="5545877" cy="743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187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8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8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72" name="ZoneTexte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137" y="2375984"/>
                <a:ext cx="5545877" cy="74379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ZoneTexte 73"/>
              <p:cNvSpPr txBox="1"/>
              <p:nvPr/>
            </p:nvSpPr>
            <p:spPr>
              <a:xfrm>
                <a:off x="6872872" y="3908564"/>
                <a:ext cx="8025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4" name="ZoneTexte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872" y="3908564"/>
                <a:ext cx="802527" cy="369332"/>
              </a:xfrm>
              <a:prstGeom prst="rect">
                <a:avLst/>
              </a:prstGeom>
              <a:blipFill>
                <a:blip r:embed="rId24"/>
                <a:stretch>
                  <a:fillRect l="-9091" r="-4545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5" name="ZoneTexte 74"/>
              <p:cNvSpPr txBox="1"/>
              <p:nvPr/>
            </p:nvSpPr>
            <p:spPr>
              <a:xfrm>
                <a:off x="8324360" y="5163994"/>
                <a:ext cx="11231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/3</m:t>
                      </m:r>
                    </m:oMath>
                  </m:oMathPara>
                </a14:m>
                <a:endParaRPr lang="fr-FR" sz="24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75" name="ZoneTexte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360" y="5163994"/>
                <a:ext cx="1123128" cy="369332"/>
              </a:xfrm>
              <a:prstGeom prst="rect">
                <a:avLst/>
              </a:prstGeom>
              <a:blipFill>
                <a:blip r:embed="rId25"/>
                <a:stretch>
                  <a:fillRect l="-6522" r="-6522" b="-344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09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93"/>
          <p:cNvSpPr/>
          <p:nvPr/>
        </p:nvSpPr>
        <p:spPr>
          <a:xfrm>
            <a:off x="1561831" y="100049"/>
            <a:ext cx="8380563" cy="5949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83" tIns="46790" rIns="89983" bIns="4679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3200"/>
            </a:pP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Collisionneurs </a:t>
            </a:r>
            <a:r>
              <a:rPr lang="fr-F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: </a:t>
            </a: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groupement et dégroupement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>
                <a:off x="1726383" y="3966994"/>
                <a:ext cx="199283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fr-FR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fr-FR" sz="2400" dirty="0"/>
                  <a:t> </a:t>
                </a:r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383" y="3966994"/>
                <a:ext cx="1992831" cy="461665"/>
              </a:xfrm>
              <a:prstGeom prst="rect">
                <a:avLst/>
              </a:prstGeom>
              <a:blipFill>
                <a:blip r:embed="rId2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/>
          <p:cNvGrpSpPr/>
          <p:nvPr/>
        </p:nvGrpSpPr>
        <p:grpSpPr>
          <a:xfrm>
            <a:off x="1044475" y="1270816"/>
            <a:ext cx="8077849" cy="2156606"/>
            <a:chOff x="1311175" y="1310494"/>
            <a:chExt cx="8077849" cy="215660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6"/>
            <a:stretch/>
          </p:blipFill>
          <p:spPr>
            <a:xfrm>
              <a:off x="1311175" y="1390356"/>
              <a:ext cx="8077849" cy="2076744"/>
            </a:xfrm>
            <a:prstGeom prst="rect">
              <a:avLst/>
            </a:prstGeom>
          </p:spPr>
        </p:pic>
        <p:grpSp>
          <p:nvGrpSpPr>
            <p:cNvPr id="40" name="Groupe 39"/>
            <p:cNvGrpSpPr/>
            <p:nvPr/>
          </p:nvGrpSpPr>
          <p:grpSpPr>
            <a:xfrm>
              <a:off x="2196199" y="1310494"/>
              <a:ext cx="303540" cy="336567"/>
              <a:chOff x="2380557" y="3344636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ZoneTexte 4"/>
                  <p:cNvSpPr txBox="1"/>
                  <p:nvPr/>
                </p:nvSpPr>
                <p:spPr>
                  <a:xfrm>
                    <a:off x="2432957" y="3344636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5" name="ZoneTexte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32957" y="3344636"/>
                    <a:ext cx="219634" cy="33660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0556" r="-27778" b="-535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Ellipse 29"/>
              <p:cNvSpPr/>
              <p:nvPr/>
            </p:nvSpPr>
            <p:spPr>
              <a:xfrm>
                <a:off x="2380557" y="3361509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41" name="Groupe 40"/>
            <p:cNvGrpSpPr/>
            <p:nvPr/>
          </p:nvGrpSpPr>
          <p:grpSpPr>
            <a:xfrm>
              <a:off x="3682374" y="1350850"/>
              <a:ext cx="303540" cy="336567"/>
              <a:chOff x="3768917" y="3342459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2" name="ZoneTexte 31"/>
                  <p:cNvSpPr txBox="1"/>
                  <p:nvPr/>
                </p:nvSpPr>
                <p:spPr>
                  <a:xfrm>
                    <a:off x="3821317" y="3342459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32" name="ZoneTexte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1317" y="3342459"/>
                    <a:ext cx="219634" cy="33660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Ellipse 32"/>
              <p:cNvSpPr/>
              <p:nvPr/>
            </p:nvSpPr>
            <p:spPr>
              <a:xfrm>
                <a:off x="3768917" y="3359332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39" name="Groupe 38"/>
            <p:cNvGrpSpPr/>
            <p:nvPr/>
          </p:nvGrpSpPr>
          <p:grpSpPr>
            <a:xfrm>
              <a:off x="3766515" y="2545652"/>
              <a:ext cx="303540" cy="336567"/>
              <a:chOff x="4165815" y="4698818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4218215" y="4698818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34" name="ZoneTexte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8215" y="4698818"/>
                    <a:ext cx="219634" cy="33660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Ellipse 34"/>
              <p:cNvSpPr/>
              <p:nvPr/>
            </p:nvSpPr>
            <p:spPr>
              <a:xfrm>
                <a:off x="4165815" y="4715691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1970826" y="2591589"/>
              <a:ext cx="303540" cy="336567"/>
              <a:chOff x="1750909" y="4514535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1803309" y="4514535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3309" y="4514535"/>
                    <a:ext cx="219634" cy="33660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Ellipse 37"/>
              <p:cNvSpPr/>
              <p:nvPr/>
            </p:nvSpPr>
            <p:spPr>
              <a:xfrm>
                <a:off x="1750909" y="4531408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64" name="Groupe 63"/>
            <p:cNvGrpSpPr/>
            <p:nvPr/>
          </p:nvGrpSpPr>
          <p:grpSpPr>
            <a:xfrm>
              <a:off x="6895324" y="1318071"/>
              <a:ext cx="303540" cy="336567"/>
              <a:chOff x="2380557" y="3344636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5" name="ZoneTexte 64"/>
                  <p:cNvSpPr txBox="1"/>
                  <p:nvPr/>
                </p:nvSpPr>
                <p:spPr>
                  <a:xfrm>
                    <a:off x="2432957" y="3344636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65" name="ZoneTexte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32957" y="3344636"/>
                    <a:ext cx="219634" cy="33660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6" name="Ellipse 65"/>
              <p:cNvSpPr/>
              <p:nvPr/>
            </p:nvSpPr>
            <p:spPr>
              <a:xfrm>
                <a:off x="2380557" y="3361509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67" name="Groupe 66"/>
            <p:cNvGrpSpPr/>
            <p:nvPr/>
          </p:nvGrpSpPr>
          <p:grpSpPr>
            <a:xfrm>
              <a:off x="7980199" y="1358427"/>
              <a:ext cx="303540" cy="336567"/>
              <a:chOff x="3768917" y="3342459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8" name="ZoneTexte 67"/>
                  <p:cNvSpPr txBox="1"/>
                  <p:nvPr/>
                </p:nvSpPr>
                <p:spPr>
                  <a:xfrm>
                    <a:off x="3821317" y="3342459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68" name="ZoneTexte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1317" y="3342459"/>
                    <a:ext cx="219634" cy="33660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0556" r="-27778" b="-535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9" name="Ellipse 68"/>
              <p:cNvSpPr/>
              <p:nvPr/>
            </p:nvSpPr>
            <p:spPr>
              <a:xfrm>
                <a:off x="3768917" y="3359332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70" name="Groupe 69"/>
            <p:cNvGrpSpPr/>
            <p:nvPr/>
          </p:nvGrpSpPr>
          <p:grpSpPr>
            <a:xfrm>
              <a:off x="8465640" y="2553229"/>
              <a:ext cx="303540" cy="336567"/>
              <a:chOff x="4165815" y="4698818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1" name="ZoneTexte 70"/>
                  <p:cNvSpPr txBox="1"/>
                  <p:nvPr/>
                </p:nvSpPr>
                <p:spPr>
                  <a:xfrm>
                    <a:off x="4218215" y="4698818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71" name="ZoneTexte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8215" y="4698818"/>
                    <a:ext cx="219634" cy="33660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0556" r="-27778" b="-535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Ellipse 71"/>
              <p:cNvSpPr/>
              <p:nvPr/>
            </p:nvSpPr>
            <p:spPr>
              <a:xfrm>
                <a:off x="4165815" y="4715691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73" name="Groupe 72"/>
            <p:cNvGrpSpPr/>
            <p:nvPr/>
          </p:nvGrpSpPr>
          <p:grpSpPr>
            <a:xfrm>
              <a:off x="6669950" y="2599167"/>
              <a:ext cx="303540" cy="336567"/>
              <a:chOff x="1750909" y="4514535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4" name="ZoneTexte 73"/>
                  <p:cNvSpPr txBox="1"/>
                  <p:nvPr/>
                </p:nvSpPr>
                <p:spPr>
                  <a:xfrm>
                    <a:off x="1803309" y="4514535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74" name="ZoneTexte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3309" y="4514535"/>
                    <a:ext cx="219634" cy="33660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5" name="Ellipse 74"/>
              <p:cNvSpPr/>
              <p:nvPr/>
            </p:nvSpPr>
            <p:spPr>
              <a:xfrm>
                <a:off x="1750909" y="4531408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</p:grpSp>
      <p:sp>
        <p:nvSpPr>
          <p:cNvPr id="76" name="ZoneTexte 75"/>
          <p:cNvSpPr txBox="1"/>
          <p:nvPr/>
        </p:nvSpPr>
        <p:spPr>
          <a:xfrm>
            <a:off x="1842020" y="3569426"/>
            <a:ext cx="1639488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Groupement</a:t>
            </a:r>
            <a:endParaRPr lang="fr-FR" sz="2187" dirty="0"/>
          </a:p>
        </p:txBody>
      </p:sp>
      <p:sp>
        <p:nvSpPr>
          <p:cNvPr id="77" name="ZoneTexte 76"/>
          <p:cNvSpPr txBox="1"/>
          <p:nvPr/>
        </p:nvSpPr>
        <p:spPr>
          <a:xfrm>
            <a:off x="6690469" y="3559580"/>
            <a:ext cx="1907189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Dégroupement</a:t>
            </a:r>
            <a:endParaRPr lang="fr-FR" sz="218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/>
              <p:cNvSpPr/>
              <p:nvPr/>
            </p:nvSpPr>
            <p:spPr>
              <a:xfrm>
                <a:off x="6723616" y="3935538"/>
                <a:ext cx="18935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fr-FR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2400" dirty="0"/>
                  <a:t> </a:t>
                </a:r>
              </a:p>
            </p:txBody>
          </p:sp>
        </mc:Choice>
        <mc:Fallback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616" y="3935538"/>
                <a:ext cx="1893595" cy="461665"/>
              </a:xfrm>
              <a:prstGeom prst="rect">
                <a:avLst/>
              </a:prstGeom>
              <a:blipFill>
                <a:blip r:embed="rId12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46986" y="2613404"/>
                <a:ext cx="10745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86" y="2613404"/>
                <a:ext cx="107459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/>
              <p:cNvSpPr/>
              <p:nvPr/>
            </p:nvSpPr>
            <p:spPr>
              <a:xfrm>
                <a:off x="3425337" y="1685182"/>
                <a:ext cx="10745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37" y="1685182"/>
                <a:ext cx="1074590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/>
              <p:cNvSpPr/>
              <p:nvPr/>
            </p:nvSpPr>
            <p:spPr>
              <a:xfrm>
                <a:off x="8350710" y="1754710"/>
                <a:ext cx="10745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710" y="1754710"/>
                <a:ext cx="1074590" cy="400110"/>
              </a:xfrm>
              <a:prstGeom prst="rect">
                <a:avLst/>
              </a:prstGeom>
              <a:blipFill>
                <a:blip r:embed="rId15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/>
              <p:cNvSpPr/>
              <p:nvPr/>
            </p:nvSpPr>
            <p:spPr>
              <a:xfrm>
                <a:off x="5372482" y="2747088"/>
                <a:ext cx="10745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482" y="2747088"/>
                <a:ext cx="1074589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/>
          <p:cNvSpPr/>
          <p:nvPr/>
        </p:nvSpPr>
        <p:spPr>
          <a:xfrm>
            <a:off x="1688282" y="3559580"/>
            <a:ext cx="1886767" cy="91717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>
            <a:off x="6651377" y="3559580"/>
            <a:ext cx="2003673" cy="91717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0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93"/>
          <p:cNvSpPr/>
          <p:nvPr/>
        </p:nvSpPr>
        <p:spPr>
          <a:xfrm>
            <a:off x="1561831" y="100049"/>
            <a:ext cx="8380563" cy="5949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83" tIns="46790" rIns="89983" bIns="4679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3200"/>
            </a:pP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Collisionneurs </a:t>
            </a:r>
            <a:r>
              <a:rPr lang="fr-F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: </a:t>
            </a: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groupement et dégroupement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>
                <a:off x="1726383" y="3966994"/>
                <a:ext cx="199283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fr-FR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fr-FR" sz="2400" dirty="0"/>
                  <a:t> </a:t>
                </a:r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383" y="3966994"/>
                <a:ext cx="1992831" cy="461665"/>
              </a:xfrm>
              <a:prstGeom prst="rect">
                <a:avLst/>
              </a:prstGeom>
              <a:blipFill>
                <a:blip r:embed="rId2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/>
          <p:cNvGrpSpPr/>
          <p:nvPr/>
        </p:nvGrpSpPr>
        <p:grpSpPr>
          <a:xfrm>
            <a:off x="1044475" y="1270816"/>
            <a:ext cx="8077849" cy="2156606"/>
            <a:chOff x="1311175" y="1310494"/>
            <a:chExt cx="8077849" cy="215660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6"/>
            <a:stretch/>
          </p:blipFill>
          <p:spPr>
            <a:xfrm>
              <a:off x="1311175" y="1390356"/>
              <a:ext cx="8077849" cy="2076744"/>
            </a:xfrm>
            <a:prstGeom prst="rect">
              <a:avLst/>
            </a:prstGeom>
          </p:spPr>
        </p:pic>
        <p:grpSp>
          <p:nvGrpSpPr>
            <p:cNvPr id="40" name="Groupe 39"/>
            <p:cNvGrpSpPr/>
            <p:nvPr/>
          </p:nvGrpSpPr>
          <p:grpSpPr>
            <a:xfrm>
              <a:off x="2196199" y="1310494"/>
              <a:ext cx="303540" cy="336567"/>
              <a:chOff x="2380557" y="3344636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ZoneTexte 4"/>
                  <p:cNvSpPr txBox="1"/>
                  <p:nvPr/>
                </p:nvSpPr>
                <p:spPr>
                  <a:xfrm>
                    <a:off x="2432957" y="3344636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5" name="ZoneTexte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32957" y="3344636"/>
                    <a:ext cx="219634" cy="33660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0556" r="-27778" b="-535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Ellipse 29"/>
              <p:cNvSpPr/>
              <p:nvPr/>
            </p:nvSpPr>
            <p:spPr>
              <a:xfrm>
                <a:off x="2380557" y="3361509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41" name="Groupe 40"/>
            <p:cNvGrpSpPr/>
            <p:nvPr/>
          </p:nvGrpSpPr>
          <p:grpSpPr>
            <a:xfrm>
              <a:off x="3682374" y="1350850"/>
              <a:ext cx="303540" cy="336567"/>
              <a:chOff x="3768917" y="3342459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2" name="ZoneTexte 31"/>
                  <p:cNvSpPr txBox="1"/>
                  <p:nvPr/>
                </p:nvSpPr>
                <p:spPr>
                  <a:xfrm>
                    <a:off x="3821317" y="3342459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32" name="ZoneTexte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1317" y="3342459"/>
                    <a:ext cx="219634" cy="33660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Ellipse 32"/>
              <p:cNvSpPr/>
              <p:nvPr/>
            </p:nvSpPr>
            <p:spPr>
              <a:xfrm>
                <a:off x="3768917" y="3359332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39" name="Groupe 38"/>
            <p:cNvGrpSpPr/>
            <p:nvPr/>
          </p:nvGrpSpPr>
          <p:grpSpPr>
            <a:xfrm>
              <a:off x="3766515" y="2545652"/>
              <a:ext cx="303540" cy="336567"/>
              <a:chOff x="4165815" y="4698818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4218215" y="4698818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34" name="ZoneTexte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8215" y="4698818"/>
                    <a:ext cx="219634" cy="33660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Ellipse 34"/>
              <p:cNvSpPr/>
              <p:nvPr/>
            </p:nvSpPr>
            <p:spPr>
              <a:xfrm>
                <a:off x="4165815" y="4715691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1970826" y="2591589"/>
              <a:ext cx="303540" cy="336567"/>
              <a:chOff x="1750909" y="4514535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1803309" y="4514535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3309" y="4514535"/>
                    <a:ext cx="219634" cy="33660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Ellipse 37"/>
              <p:cNvSpPr/>
              <p:nvPr/>
            </p:nvSpPr>
            <p:spPr>
              <a:xfrm>
                <a:off x="1750909" y="4531408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64" name="Groupe 63"/>
            <p:cNvGrpSpPr/>
            <p:nvPr/>
          </p:nvGrpSpPr>
          <p:grpSpPr>
            <a:xfrm>
              <a:off x="6895324" y="1318071"/>
              <a:ext cx="303540" cy="336567"/>
              <a:chOff x="2380557" y="3344636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5" name="ZoneTexte 64"/>
                  <p:cNvSpPr txBox="1"/>
                  <p:nvPr/>
                </p:nvSpPr>
                <p:spPr>
                  <a:xfrm>
                    <a:off x="2432957" y="3344636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65" name="ZoneTexte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32957" y="3344636"/>
                    <a:ext cx="219634" cy="33660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6" name="Ellipse 65"/>
              <p:cNvSpPr/>
              <p:nvPr/>
            </p:nvSpPr>
            <p:spPr>
              <a:xfrm>
                <a:off x="2380557" y="3361509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67" name="Groupe 66"/>
            <p:cNvGrpSpPr/>
            <p:nvPr/>
          </p:nvGrpSpPr>
          <p:grpSpPr>
            <a:xfrm>
              <a:off x="7980199" y="1358427"/>
              <a:ext cx="303540" cy="336567"/>
              <a:chOff x="3768917" y="3342459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8" name="ZoneTexte 67"/>
                  <p:cNvSpPr txBox="1"/>
                  <p:nvPr/>
                </p:nvSpPr>
                <p:spPr>
                  <a:xfrm>
                    <a:off x="3821317" y="3342459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68" name="ZoneTexte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1317" y="3342459"/>
                    <a:ext cx="219634" cy="33660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0556" r="-27778" b="-535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9" name="Ellipse 68"/>
              <p:cNvSpPr/>
              <p:nvPr/>
            </p:nvSpPr>
            <p:spPr>
              <a:xfrm>
                <a:off x="3768917" y="3359332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70" name="Groupe 69"/>
            <p:cNvGrpSpPr/>
            <p:nvPr/>
          </p:nvGrpSpPr>
          <p:grpSpPr>
            <a:xfrm>
              <a:off x="8465640" y="2553229"/>
              <a:ext cx="303540" cy="336567"/>
              <a:chOff x="4165815" y="4698818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1" name="ZoneTexte 70"/>
                  <p:cNvSpPr txBox="1"/>
                  <p:nvPr/>
                </p:nvSpPr>
                <p:spPr>
                  <a:xfrm>
                    <a:off x="4218215" y="4698818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71" name="ZoneTexte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8215" y="4698818"/>
                    <a:ext cx="219634" cy="33660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0556" r="-27778" b="-535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Ellipse 71"/>
              <p:cNvSpPr/>
              <p:nvPr/>
            </p:nvSpPr>
            <p:spPr>
              <a:xfrm>
                <a:off x="4165815" y="4715691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  <p:grpSp>
          <p:nvGrpSpPr>
            <p:cNvPr id="73" name="Groupe 72"/>
            <p:cNvGrpSpPr/>
            <p:nvPr/>
          </p:nvGrpSpPr>
          <p:grpSpPr>
            <a:xfrm>
              <a:off x="6669950" y="2599167"/>
              <a:ext cx="303540" cy="336567"/>
              <a:chOff x="1750909" y="4514535"/>
              <a:chExt cx="303572" cy="33660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4" name="ZoneTexte 73"/>
                  <p:cNvSpPr txBox="1"/>
                  <p:nvPr/>
                </p:nvSpPr>
                <p:spPr>
                  <a:xfrm>
                    <a:off x="1803309" y="4514535"/>
                    <a:ext cx="219634" cy="3366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74" name="ZoneTexte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3309" y="4514535"/>
                    <a:ext cx="219634" cy="33660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0556" r="-27778" b="-727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5" name="Ellipse 74"/>
              <p:cNvSpPr/>
              <p:nvPr/>
            </p:nvSpPr>
            <p:spPr>
              <a:xfrm>
                <a:off x="1750909" y="4531408"/>
                <a:ext cx="303572" cy="2906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</p:grpSp>
      </p:grpSp>
      <p:sp>
        <p:nvSpPr>
          <p:cNvPr id="76" name="ZoneTexte 75"/>
          <p:cNvSpPr txBox="1"/>
          <p:nvPr/>
        </p:nvSpPr>
        <p:spPr>
          <a:xfrm>
            <a:off x="1842020" y="3569426"/>
            <a:ext cx="1639488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Groupement</a:t>
            </a:r>
            <a:endParaRPr lang="fr-FR" sz="2187" dirty="0"/>
          </a:p>
        </p:txBody>
      </p:sp>
      <p:sp>
        <p:nvSpPr>
          <p:cNvPr id="77" name="ZoneTexte 76"/>
          <p:cNvSpPr txBox="1"/>
          <p:nvPr/>
        </p:nvSpPr>
        <p:spPr>
          <a:xfrm>
            <a:off x="6690469" y="3559580"/>
            <a:ext cx="1907189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Dégroupement</a:t>
            </a:r>
            <a:endParaRPr lang="fr-FR" sz="218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/>
              <p:cNvSpPr/>
              <p:nvPr/>
            </p:nvSpPr>
            <p:spPr>
              <a:xfrm>
                <a:off x="6723616" y="3935538"/>
                <a:ext cx="18935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fr-FR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2400" dirty="0"/>
                  <a:t> </a:t>
                </a:r>
              </a:p>
            </p:txBody>
          </p:sp>
        </mc:Choice>
        <mc:Fallback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616" y="3935538"/>
                <a:ext cx="1893595" cy="461665"/>
              </a:xfrm>
              <a:prstGeom prst="rect">
                <a:avLst/>
              </a:prstGeom>
              <a:blipFill>
                <a:blip r:embed="rId12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46986" y="2613404"/>
                <a:ext cx="10745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86" y="2613404"/>
                <a:ext cx="107459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/>
              <p:cNvSpPr/>
              <p:nvPr/>
            </p:nvSpPr>
            <p:spPr>
              <a:xfrm>
                <a:off x="3425337" y="1685182"/>
                <a:ext cx="10745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37" y="1685182"/>
                <a:ext cx="1074590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/>
              <p:cNvSpPr/>
              <p:nvPr/>
            </p:nvSpPr>
            <p:spPr>
              <a:xfrm>
                <a:off x="8350710" y="1754710"/>
                <a:ext cx="10745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710" y="1754710"/>
                <a:ext cx="1074590" cy="400110"/>
              </a:xfrm>
              <a:prstGeom prst="rect">
                <a:avLst/>
              </a:prstGeom>
              <a:blipFill>
                <a:blip r:embed="rId15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/>
              <p:cNvSpPr/>
              <p:nvPr/>
            </p:nvSpPr>
            <p:spPr>
              <a:xfrm>
                <a:off x="5372482" y="2747088"/>
                <a:ext cx="10745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482" y="2747088"/>
                <a:ext cx="1074589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ZoneTexte 53"/>
          <p:cNvSpPr txBox="1"/>
          <p:nvPr/>
        </p:nvSpPr>
        <p:spPr>
          <a:xfrm>
            <a:off x="6717324" y="4740655"/>
            <a:ext cx="2382127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Electrons: fermions</a:t>
            </a:r>
            <a:endParaRPr lang="fr-FR" sz="2187" dirty="0"/>
          </a:p>
        </p:txBody>
      </p:sp>
      <p:sp>
        <p:nvSpPr>
          <p:cNvPr id="4" name="Ellipse 3"/>
          <p:cNvSpPr/>
          <p:nvPr/>
        </p:nvSpPr>
        <p:spPr>
          <a:xfrm>
            <a:off x="7359078" y="5536675"/>
            <a:ext cx="187827" cy="1841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8189578" y="5536675"/>
            <a:ext cx="187827" cy="1841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courbée vers le haut 9"/>
          <p:cNvSpPr/>
          <p:nvPr/>
        </p:nvSpPr>
        <p:spPr>
          <a:xfrm>
            <a:off x="7500231" y="5776006"/>
            <a:ext cx="822923" cy="248434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6" name="Flèche courbée vers le haut 55"/>
          <p:cNvSpPr/>
          <p:nvPr/>
        </p:nvSpPr>
        <p:spPr>
          <a:xfrm rot="10800000">
            <a:off x="7452991" y="5252109"/>
            <a:ext cx="822923" cy="248434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/>
              <p:cNvSpPr txBox="1"/>
              <p:nvPr/>
            </p:nvSpPr>
            <p:spPr>
              <a:xfrm>
                <a:off x="7502617" y="6147232"/>
                <a:ext cx="723018" cy="305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617" y="6147232"/>
                <a:ext cx="723018" cy="305340"/>
              </a:xfrm>
              <a:prstGeom prst="rect">
                <a:avLst/>
              </a:prstGeom>
              <a:blipFill>
                <a:blip r:embed="rId17"/>
                <a:stretch>
                  <a:fillRect l="-8475" r="-3390" b="-2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ZoneTexte 56"/>
          <p:cNvSpPr txBox="1"/>
          <p:nvPr/>
        </p:nvSpPr>
        <p:spPr>
          <a:xfrm>
            <a:off x="6404948" y="6452572"/>
            <a:ext cx="3422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Dégroupement complet </a:t>
            </a:r>
            <a:r>
              <a:rPr lang="fr-FR" sz="2000" dirty="0"/>
              <a:t>P</a:t>
            </a:r>
            <a:r>
              <a:rPr lang="fr-FR" sz="2000" dirty="0" smtClean="0"/>
              <a:t>rincipe d’exclusion de Pauli</a:t>
            </a:r>
            <a:endParaRPr lang="fr-FR" sz="2000" dirty="0"/>
          </a:p>
        </p:txBody>
      </p:sp>
      <p:sp>
        <p:nvSpPr>
          <p:cNvPr id="58" name="ZoneTexte 57"/>
          <p:cNvSpPr txBox="1"/>
          <p:nvPr/>
        </p:nvSpPr>
        <p:spPr>
          <a:xfrm>
            <a:off x="2105615" y="4690148"/>
            <a:ext cx="1016176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err="1" smtClean="0"/>
              <a:t>Anyons</a:t>
            </a:r>
            <a:endParaRPr lang="fr-FR" sz="2187" dirty="0"/>
          </a:p>
        </p:txBody>
      </p:sp>
      <p:sp>
        <p:nvSpPr>
          <p:cNvPr id="59" name="Ellipse 58"/>
          <p:cNvSpPr/>
          <p:nvPr/>
        </p:nvSpPr>
        <p:spPr>
          <a:xfrm>
            <a:off x="2108329" y="5499487"/>
            <a:ext cx="187827" cy="184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2938829" y="5499487"/>
            <a:ext cx="187827" cy="184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lèche courbée vers le haut 60"/>
          <p:cNvSpPr/>
          <p:nvPr/>
        </p:nvSpPr>
        <p:spPr>
          <a:xfrm>
            <a:off x="2249482" y="5738818"/>
            <a:ext cx="822923" cy="248434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2" name="Flèche courbée vers le haut 61"/>
          <p:cNvSpPr/>
          <p:nvPr/>
        </p:nvSpPr>
        <p:spPr>
          <a:xfrm rot="10800000">
            <a:off x="2202242" y="5214921"/>
            <a:ext cx="822923" cy="248434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ZoneTexte 62"/>
              <p:cNvSpPr txBox="1"/>
              <p:nvPr/>
            </p:nvSpPr>
            <p:spPr>
              <a:xfrm>
                <a:off x="1679792" y="6081439"/>
                <a:ext cx="2106218" cy="305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/3</m:t>
                    </m:r>
                  </m:oMath>
                </a14:m>
                <a:r>
                  <a:rPr lang="fr-FR" dirty="0" smtClean="0"/>
                  <a:t>  (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=1/3)</m:t>
                    </m:r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63" name="ZoneText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792" y="6081439"/>
                <a:ext cx="2106218" cy="305340"/>
              </a:xfrm>
              <a:prstGeom prst="rect">
                <a:avLst/>
              </a:prstGeom>
              <a:blipFill>
                <a:blip r:embed="rId18"/>
                <a:stretch>
                  <a:fillRect l="-4348" t="-24000" r="-4348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ZoneTexte 78"/>
              <p:cNvSpPr txBox="1"/>
              <p:nvPr/>
            </p:nvSpPr>
            <p:spPr>
              <a:xfrm>
                <a:off x="480758" y="6410042"/>
                <a:ext cx="4891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        Peuvent se regrouper en paquets </a:t>
                </a:r>
              </a:p>
              <a:p>
                <a14:m>
                  <m:oMath xmlns:m="http://schemas.openxmlformats.org/officeDocument/2006/math">
                    <m:r>
                      <a:rPr lang="fr-F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=1/3</m:t>
                    </m:r>
                  </m:oMath>
                </a14:m>
                <a:r>
                  <a:rPr lang="fr-FR" sz="2000" dirty="0" smtClean="0"/>
                  <a:t>, 3 </a:t>
                </a:r>
                <a:r>
                  <a:rPr lang="fr-FR" sz="2000" dirty="0" err="1" smtClean="0"/>
                  <a:t>anyons</a:t>
                </a:r>
                <a:r>
                  <a:rPr lang="fr-FR" sz="2000" dirty="0" smtClean="0"/>
                  <a:t> pour 1 état inaccessible</a:t>
                </a:r>
                <a:endParaRPr lang="fr-FR" sz="2000" dirty="0"/>
              </a:p>
            </p:txBody>
          </p:sp>
        </mc:Choice>
        <mc:Fallback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58" y="6410042"/>
                <a:ext cx="4891724" cy="707886"/>
              </a:xfrm>
              <a:prstGeom prst="rect">
                <a:avLst/>
              </a:prstGeom>
              <a:blipFill>
                <a:blip r:embed="rId19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/>
          <p:cNvSpPr/>
          <p:nvPr/>
        </p:nvSpPr>
        <p:spPr>
          <a:xfrm>
            <a:off x="1253236" y="7088038"/>
            <a:ext cx="270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Haldane PRL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67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937 (1991)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758" y="4616450"/>
            <a:ext cx="4543426" cy="28409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5554733" y="4612085"/>
            <a:ext cx="4461561" cy="28409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>
            <a:off x="1688282" y="3559580"/>
            <a:ext cx="1886767" cy="91717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6651377" y="3559580"/>
            <a:ext cx="2003673" cy="91717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8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93"/>
          <p:cNvSpPr/>
          <p:nvPr/>
        </p:nvSpPr>
        <p:spPr>
          <a:xfrm>
            <a:off x="1761039" y="100960"/>
            <a:ext cx="7408327" cy="5949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83" tIns="46790" rIns="89983" bIns="4679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3200"/>
            </a:pP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Le collisionneur à </a:t>
            </a:r>
            <a:r>
              <a:rPr lang="fr-FR" sz="3197" dirty="0" err="1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anyons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260433" y="1216266"/>
            <a:ext cx="5287022" cy="765466"/>
            <a:chOff x="5616821" y="1675296"/>
            <a:chExt cx="5287578" cy="765546"/>
          </a:xfrm>
        </p:grpSpPr>
        <p:sp>
          <p:nvSpPr>
            <p:cNvPr id="44" name="ZoneTexte 43"/>
            <p:cNvSpPr txBox="1"/>
            <p:nvPr/>
          </p:nvSpPr>
          <p:spPr>
            <a:xfrm>
              <a:off x="5616821" y="1675296"/>
              <a:ext cx="5287578" cy="765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87" dirty="0" smtClean="0"/>
                <a:t>Particules émises dans les bras d’entrées </a:t>
              </a:r>
            </a:p>
            <a:p>
              <a:r>
                <a:rPr lang="fr-FR" sz="2187" dirty="0" smtClean="0"/>
                <a:t>avec une probabilité:</a:t>
              </a:r>
              <a:endParaRPr lang="fr-FR" sz="218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Rectangle 44"/>
                <p:cNvSpPr/>
                <p:nvPr/>
              </p:nvSpPr>
              <p:spPr>
                <a:xfrm>
                  <a:off x="8276441" y="2042167"/>
                  <a:ext cx="1488193" cy="3693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fr-FR" sz="2187" dirty="0"/>
                </a:p>
              </p:txBody>
            </p:sp>
          </mc:Choice>
          <mc:Fallback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6441" y="2042167"/>
                  <a:ext cx="1488193" cy="36937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Rectangle 50"/>
          <p:cNvSpPr/>
          <p:nvPr/>
        </p:nvSpPr>
        <p:spPr>
          <a:xfrm>
            <a:off x="5198367" y="1216266"/>
            <a:ext cx="4777483" cy="227623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53" name="ZoneTexte 52"/>
          <p:cNvSpPr txBox="1"/>
          <p:nvPr/>
        </p:nvSpPr>
        <p:spPr>
          <a:xfrm>
            <a:off x="5260433" y="2327139"/>
            <a:ext cx="168815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Courant total</a:t>
            </a:r>
            <a:endParaRPr lang="fr-FR" sz="218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/>
              <p:cNvSpPr/>
              <p:nvPr/>
            </p:nvSpPr>
            <p:spPr>
              <a:xfrm>
                <a:off x="7058376" y="2327139"/>
                <a:ext cx="1407758" cy="428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fr-F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2187" dirty="0"/>
                  <a:t> 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fr-FR" sz="2187" dirty="0"/>
              </a:p>
            </p:txBody>
          </p:sp>
        </mc:Choice>
        <mc:Fallback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376" y="2327139"/>
                <a:ext cx="1407758" cy="428900"/>
              </a:xfrm>
              <a:prstGeom prst="rect">
                <a:avLst/>
              </a:prstGeom>
              <a:blipFill>
                <a:blip r:embed="rId3"/>
                <a:stretch>
                  <a:fillRect t="-10000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759673" y="2994148"/>
                <a:ext cx="18088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673" y="2994148"/>
                <a:ext cx="180889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ZoneTexte 42"/>
          <p:cNvSpPr txBox="1"/>
          <p:nvPr/>
        </p:nvSpPr>
        <p:spPr>
          <a:xfrm>
            <a:off x="5266611" y="2958110"/>
            <a:ext cx="2653162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Différence de courant</a:t>
            </a:r>
            <a:endParaRPr lang="fr-FR" sz="2187" dirty="0"/>
          </a:p>
        </p:txBody>
      </p:sp>
      <p:sp>
        <p:nvSpPr>
          <p:cNvPr id="54" name="Rectangle 53"/>
          <p:cNvSpPr/>
          <p:nvPr/>
        </p:nvSpPr>
        <p:spPr>
          <a:xfrm>
            <a:off x="5322499" y="6703683"/>
            <a:ext cx="4400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B. </a:t>
            </a:r>
            <a:r>
              <a:rPr lang="fr-FR" sz="1800" u="sng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Rosenow</a:t>
            </a:r>
            <a:r>
              <a:rPr lang="fr-FR" sz="18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 et al., PRL </a:t>
            </a:r>
            <a:r>
              <a:rPr lang="fr-FR" sz="1800" u="sng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116, 156802 (2016)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4" y="1583099"/>
            <a:ext cx="4672686" cy="4291455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5260433" y="3859333"/>
            <a:ext cx="5287022" cy="795733"/>
            <a:chOff x="5616821" y="1675296"/>
            <a:chExt cx="5287578" cy="795816"/>
          </a:xfrm>
        </p:grpSpPr>
        <p:sp>
          <p:nvSpPr>
            <p:cNvPr id="25" name="ZoneTexte 24"/>
            <p:cNvSpPr txBox="1"/>
            <p:nvPr/>
          </p:nvSpPr>
          <p:spPr>
            <a:xfrm>
              <a:off x="5616821" y="1675296"/>
              <a:ext cx="5287578" cy="42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87" dirty="0" smtClean="0"/>
                <a:t>Pseudo-facteur de Fano</a:t>
              </a:r>
              <a:endParaRPr lang="fr-FR" sz="2187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276441" y="2042167"/>
              <a:ext cx="184750" cy="428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/>
              <a:endParaRPr lang="fr-FR" sz="2187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5198367" y="3859333"/>
            <a:ext cx="4777483" cy="104040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5689342" y="4363388"/>
                <a:ext cx="39196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fr-FR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</m:t>
                      </m:r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𝑞𝑇</m:t>
                      </m:r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(1−</m:t>
                      </m:r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𝑚𝑒𝑎𝑠</m:t>
                          </m:r>
                        </m:sub>
                      </m:sSub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342" y="4363388"/>
                <a:ext cx="3919663" cy="400110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e 32"/>
          <p:cNvGrpSpPr/>
          <p:nvPr/>
        </p:nvGrpSpPr>
        <p:grpSpPr>
          <a:xfrm>
            <a:off x="5322499" y="5182730"/>
            <a:ext cx="5287022" cy="795733"/>
            <a:chOff x="5616821" y="1675296"/>
            <a:chExt cx="5287578" cy="795816"/>
          </a:xfrm>
        </p:grpSpPr>
        <p:sp>
          <p:nvSpPr>
            <p:cNvPr id="34" name="ZoneTexte 33"/>
            <p:cNvSpPr txBox="1"/>
            <p:nvPr/>
          </p:nvSpPr>
          <p:spPr>
            <a:xfrm>
              <a:off x="5616821" y="1675296"/>
              <a:ext cx="5287578" cy="42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87" dirty="0" smtClean="0"/>
                <a:t>Prédictions:</a:t>
              </a:r>
              <a:endParaRPr lang="fr-FR" sz="2187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76441" y="2042167"/>
              <a:ext cx="184750" cy="428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/>
              <a:endParaRPr lang="fr-FR" sz="2187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5260433" y="5182730"/>
            <a:ext cx="4777483" cy="197372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ZoneTexte 48"/>
              <p:cNvSpPr txBox="1"/>
              <p:nvPr/>
            </p:nvSpPr>
            <p:spPr>
              <a:xfrm>
                <a:off x="5338328" y="5611630"/>
                <a:ext cx="5287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187" dirty="0" smtClean="0"/>
                  <a:t>Electrons (fermions),</a:t>
                </a:r>
                <a:r>
                  <a:rPr lang="fr-FR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fr-FR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2187" dirty="0" smtClean="0"/>
                  <a:t> </a:t>
                </a:r>
                <a:endParaRPr lang="fr-FR" sz="2187" dirty="0"/>
              </a:p>
            </p:txBody>
          </p:sp>
        </mc:Choice>
        <mc:Fallback>
          <p:sp>
            <p:nvSpPr>
              <p:cNvPr id="49" name="ZoneText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328" y="5611630"/>
                <a:ext cx="5287022" cy="461665"/>
              </a:xfrm>
              <a:prstGeom prst="rect">
                <a:avLst/>
              </a:prstGeom>
              <a:blipFill>
                <a:blip r:embed="rId7"/>
                <a:stretch>
                  <a:fillRect l="-1499" t="-4000" b="-25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ZoneTexte 54"/>
              <p:cNvSpPr txBox="1"/>
              <p:nvPr/>
            </p:nvSpPr>
            <p:spPr>
              <a:xfrm>
                <a:off x="5322499" y="6173648"/>
                <a:ext cx="5970662" cy="502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187" dirty="0" smtClean="0"/>
                  <a:t>Anyons (</a:t>
                </a:r>
                <a14:m>
                  <m:oMath xmlns:m="http://schemas.openxmlformats.org/officeDocument/2006/math">
                    <m:r>
                      <a:rPr lang="fr-FR" sz="2187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fr-FR" sz="2187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=1/3</m:t>
                    </m:r>
                  </m:oMath>
                </a14:m>
                <a:r>
                  <a:rPr lang="fr-FR" sz="2187" dirty="0" smtClean="0"/>
                  <a:t>),</a:t>
                </a:r>
                <a:r>
                  <a:rPr lang="fr-FR" sz="24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fr-FR" sz="2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r>
                      <a:rPr lang="fr-F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(</m:t>
                    </m:r>
                    <m:r>
                      <m:rPr>
                        <m:sty m:val="p"/>
                      </m:rPr>
                      <a:rPr lang="fr-FR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for</m:t>
                    </m:r>
                    <m:r>
                      <a:rPr lang="fr-F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F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000" dirty="0"/>
              </a:p>
            </p:txBody>
          </p:sp>
        </mc:Choice>
        <mc:Fallback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499" y="6173648"/>
                <a:ext cx="5970662" cy="502253"/>
              </a:xfrm>
              <a:prstGeom prst="rect">
                <a:avLst/>
              </a:prstGeom>
              <a:blipFill>
                <a:blip r:embed="rId8"/>
                <a:stretch>
                  <a:fillRect l="-1327" t="-4878" b="-134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29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à coins arrondis 172"/>
          <p:cNvSpPr/>
          <p:nvPr/>
        </p:nvSpPr>
        <p:spPr bwMode="auto">
          <a:xfrm>
            <a:off x="114725" y="4265427"/>
            <a:ext cx="9873965" cy="3191478"/>
          </a:xfrm>
          <a:prstGeom prst="roundRect">
            <a:avLst/>
          </a:prstGeom>
          <a:solidFill>
            <a:srgbClr val="FFFFFF">
              <a:alpha val="89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Text Box 93"/>
          <p:cNvSpPr/>
          <p:nvPr/>
        </p:nvSpPr>
        <p:spPr>
          <a:xfrm>
            <a:off x="2045334" y="-123843"/>
            <a:ext cx="7583053" cy="1095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92" tIns="46795" rIns="89992" bIns="46795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 sz="3200"/>
            </a:pP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Optique électronique dans les conducteurs de Hall quantique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156777" y="1031410"/>
            <a:ext cx="9789863" cy="3108910"/>
          </a:xfrm>
          <a:prstGeom prst="roundRect">
            <a:avLst/>
          </a:prstGeom>
          <a:solidFill>
            <a:srgbClr val="FFFFFF">
              <a:alpha val="89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4661680" y="2338470"/>
            <a:ext cx="949152" cy="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33" dirty="0">
                <a:latin typeface="Calibri" pitchFamily="34" charset="0"/>
              </a:rPr>
              <a:t>Detector  :</a:t>
            </a:r>
          </a:p>
        </p:txBody>
      </p:sp>
      <p:sp>
        <p:nvSpPr>
          <p:cNvPr id="56" name="Text Box 53"/>
          <p:cNvSpPr txBox="1">
            <a:spLocks noChangeArrowheads="1"/>
          </p:cNvSpPr>
          <p:nvPr/>
        </p:nvSpPr>
        <p:spPr bwMode="auto">
          <a:xfrm>
            <a:off x="1339370" y="3642029"/>
            <a:ext cx="899326" cy="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33" dirty="0">
                <a:latin typeface="Calibri" pitchFamily="34" charset="0"/>
              </a:rPr>
              <a:t>Source 2 :</a:t>
            </a:r>
          </a:p>
        </p:txBody>
      </p:sp>
      <p:sp>
        <p:nvSpPr>
          <p:cNvPr id="58" name="Text Box 58"/>
          <p:cNvSpPr txBox="1">
            <a:spLocks noChangeArrowheads="1"/>
          </p:cNvSpPr>
          <p:nvPr/>
        </p:nvSpPr>
        <p:spPr bwMode="auto">
          <a:xfrm>
            <a:off x="115855" y="2524692"/>
            <a:ext cx="899326" cy="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33" dirty="0">
                <a:latin typeface="Calibri" pitchFamily="34" charset="0"/>
              </a:rPr>
              <a:t>Source 1 :</a:t>
            </a:r>
          </a:p>
        </p:txBody>
      </p:sp>
      <p:sp>
        <p:nvSpPr>
          <p:cNvPr id="79" name="Text Box 27"/>
          <p:cNvSpPr txBox="1">
            <a:spLocks noChangeArrowheads="1"/>
          </p:cNvSpPr>
          <p:nvPr/>
        </p:nvSpPr>
        <p:spPr bwMode="auto">
          <a:xfrm>
            <a:off x="4133728" y="1593579"/>
            <a:ext cx="646172" cy="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33" dirty="0">
                <a:latin typeface="Calibri" pitchFamily="34" charset="0"/>
              </a:rPr>
              <a:t>mirror</a:t>
            </a:r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1683854" y="1593579"/>
            <a:ext cx="646172" cy="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33" dirty="0">
                <a:latin typeface="Calibri" pitchFamily="34" charset="0"/>
              </a:rPr>
              <a:t>mirror</a:t>
            </a:r>
          </a:p>
        </p:txBody>
      </p:sp>
      <p:sp>
        <p:nvSpPr>
          <p:cNvPr id="83" name="Text Box 27"/>
          <p:cNvSpPr txBox="1">
            <a:spLocks noChangeArrowheads="1"/>
          </p:cNvSpPr>
          <p:nvPr/>
        </p:nvSpPr>
        <p:spPr bwMode="auto">
          <a:xfrm>
            <a:off x="2249323" y="2959212"/>
            <a:ext cx="1221027" cy="46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33" dirty="0">
                <a:latin typeface="Calibri" pitchFamily="34" charset="0"/>
              </a:rPr>
              <a:t>beam –splitter</a:t>
            </a:r>
          </a:p>
        </p:txBody>
      </p:sp>
      <p:grpSp>
        <p:nvGrpSpPr>
          <p:cNvPr id="3" name="Groupe 68"/>
          <p:cNvGrpSpPr/>
          <p:nvPr/>
        </p:nvGrpSpPr>
        <p:grpSpPr>
          <a:xfrm flipH="1">
            <a:off x="3899098" y="1593579"/>
            <a:ext cx="423071" cy="602949"/>
            <a:chOff x="4468809" y="1136631"/>
            <a:chExt cx="714380" cy="942970"/>
          </a:xfrm>
        </p:grpSpPr>
        <p:sp>
          <p:nvSpPr>
            <p:cNvPr id="70" name="Line 3"/>
            <p:cNvSpPr>
              <a:spLocks noChangeShapeType="1"/>
            </p:cNvSpPr>
            <p:nvPr/>
          </p:nvSpPr>
          <p:spPr bwMode="auto">
            <a:xfrm rot="16200000">
              <a:off x="4461671" y="1358084"/>
              <a:ext cx="728655" cy="7143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71" name="Connecteur droit 70"/>
            <p:cNvCxnSpPr/>
            <p:nvPr/>
          </p:nvCxnSpPr>
          <p:spPr>
            <a:xfrm rot="5400000">
              <a:off x="4397370" y="1851011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 rot="5400000">
              <a:off x="4541040" y="1707341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rot="5400000">
              <a:off x="4683916" y="1564465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 rot="5400000">
              <a:off x="4826792" y="1421589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 rot="5400000">
              <a:off x="4969668" y="1278713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Line 3"/>
          <p:cNvSpPr>
            <a:spLocks noChangeShapeType="1"/>
          </p:cNvSpPr>
          <p:nvPr/>
        </p:nvSpPr>
        <p:spPr bwMode="auto">
          <a:xfrm rot="16200000">
            <a:off x="1672550" y="2424166"/>
            <a:ext cx="1151089" cy="106613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579327" y="2962306"/>
            <a:ext cx="163210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290314" y="2968693"/>
            <a:ext cx="176955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non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2244334" y="2996819"/>
            <a:ext cx="0" cy="81331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2242445" y="1979402"/>
            <a:ext cx="0" cy="91966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none" w="med" len="med"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 rot="16200000">
            <a:off x="4745440" y="2901633"/>
            <a:ext cx="280160" cy="161706"/>
            <a:chOff x="1248" y="2016"/>
            <a:chExt cx="384" cy="240"/>
          </a:xfrm>
        </p:grpSpPr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296" y="2016"/>
              <a:ext cx="288" cy="96"/>
            </a:xfrm>
            <a:custGeom>
              <a:avLst/>
              <a:gdLst>
                <a:gd name="T0" fmla="*/ 0 w 288"/>
                <a:gd name="T1" fmla="*/ 96 h 96"/>
                <a:gd name="T2" fmla="*/ 144 w 288"/>
                <a:gd name="T3" fmla="*/ 0 h 96"/>
                <a:gd name="T4" fmla="*/ 288 w 288"/>
                <a:gd name="T5" fmla="*/ 96 h 96"/>
                <a:gd name="T6" fmla="*/ 0 60000 65536"/>
                <a:gd name="T7" fmla="*/ 0 60000 65536"/>
                <a:gd name="T8" fmla="*/ 0 60000 65536"/>
                <a:gd name="T9" fmla="*/ 0 w 288"/>
                <a:gd name="T10" fmla="*/ 0 h 96"/>
                <a:gd name="T11" fmla="*/ 288 w 288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96">
                  <a:moveTo>
                    <a:pt x="0" y="96"/>
                  </a:moveTo>
                  <a:cubicBezTo>
                    <a:pt x="48" y="48"/>
                    <a:pt x="96" y="0"/>
                    <a:pt x="144" y="0"/>
                  </a:cubicBezTo>
                  <a:cubicBezTo>
                    <a:pt x="192" y="0"/>
                    <a:pt x="264" y="80"/>
                    <a:pt x="288" y="9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248" y="2064"/>
              <a:ext cx="192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1440" y="2064"/>
              <a:ext cx="192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499413" y="2822227"/>
            <a:ext cx="32905" cy="280160"/>
            <a:chOff x="3744" y="2448"/>
            <a:chExt cx="96" cy="1152"/>
          </a:xfrm>
        </p:grpSpPr>
        <p:sp>
          <p:nvSpPr>
            <p:cNvPr id="21" name="AutoShape 17"/>
            <p:cNvSpPr>
              <a:spLocks/>
            </p:cNvSpPr>
            <p:nvPr/>
          </p:nvSpPr>
          <p:spPr bwMode="auto">
            <a:xfrm>
              <a:off x="3792" y="2448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" name="AutoShape 18"/>
            <p:cNvSpPr>
              <a:spLocks/>
            </p:cNvSpPr>
            <p:nvPr/>
          </p:nvSpPr>
          <p:spPr bwMode="auto">
            <a:xfrm flipH="1">
              <a:off x="3744" y="2640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3" name="AutoShape 19"/>
            <p:cNvSpPr>
              <a:spLocks/>
            </p:cNvSpPr>
            <p:nvPr/>
          </p:nvSpPr>
          <p:spPr bwMode="auto">
            <a:xfrm>
              <a:off x="3792" y="2832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" name="AutoShape 20"/>
            <p:cNvSpPr>
              <a:spLocks/>
            </p:cNvSpPr>
            <p:nvPr/>
          </p:nvSpPr>
          <p:spPr bwMode="auto">
            <a:xfrm flipH="1">
              <a:off x="3744" y="3024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AutoShape 21"/>
            <p:cNvSpPr>
              <a:spLocks/>
            </p:cNvSpPr>
            <p:nvPr/>
          </p:nvSpPr>
          <p:spPr bwMode="auto">
            <a:xfrm>
              <a:off x="3792" y="3216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6" name="AutoShape 22"/>
            <p:cNvSpPr>
              <a:spLocks/>
            </p:cNvSpPr>
            <p:nvPr/>
          </p:nvSpPr>
          <p:spPr bwMode="auto">
            <a:xfrm flipH="1">
              <a:off x="3744" y="3408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0" name="Group 24"/>
          <p:cNvGrpSpPr>
            <a:grpSpLocks noChangeAspect="1"/>
          </p:cNvGrpSpPr>
          <p:nvPr/>
        </p:nvGrpSpPr>
        <p:grpSpPr bwMode="auto">
          <a:xfrm rot="10920000" flipH="1">
            <a:off x="1131133" y="2709498"/>
            <a:ext cx="321532" cy="60904"/>
            <a:chOff x="2256" y="4080"/>
            <a:chExt cx="624" cy="96"/>
          </a:xfrm>
        </p:grpSpPr>
        <p:sp>
          <p:nvSpPr>
            <p:cNvPr id="29" name="Freeform 25"/>
            <p:cNvSpPr>
              <a:spLocks noChangeAspect="1"/>
            </p:cNvSpPr>
            <p:nvPr/>
          </p:nvSpPr>
          <p:spPr bwMode="auto">
            <a:xfrm>
              <a:off x="2256" y="4080"/>
              <a:ext cx="480" cy="96"/>
            </a:xfrm>
            <a:custGeom>
              <a:avLst/>
              <a:gdLst>
                <a:gd name="T0" fmla="*/ 0 w 480"/>
                <a:gd name="T1" fmla="*/ 48 h 96"/>
                <a:gd name="T2" fmla="*/ 48 w 480"/>
                <a:gd name="T3" fmla="*/ 0 h 96"/>
                <a:gd name="T4" fmla="*/ 96 w 480"/>
                <a:gd name="T5" fmla="*/ 48 h 96"/>
                <a:gd name="T6" fmla="*/ 144 w 480"/>
                <a:gd name="T7" fmla="*/ 96 h 96"/>
                <a:gd name="T8" fmla="*/ 192 w 480"/>
                <a:gd name="T9" fmla="*/ 48 h 96"/>
                <a:gd name="T10" fmla="*/ 240 w 480"/>
                <a:gd name="T11" fmla="*/ 0 h 96"/>
                <a:gd name="T12" fmla="*/ 288 w 480"/>
                <a:gd name="T13" fmla="*/ 48 h 96"/>
                <a:gd name="T14" fmla="*/ 336 w 480"/>
                <a:gd name="T15" fmla="*/ 96 h 96"/>
                <a:gd name="T16" fmla="*/ 384 w 480"/>
                <a:gd name="T17" fmla="*/ 48 h 96"/>
                <a:gd name="T18" fmla="*/ 432 w 480"/>
                <a:gd name="T19" fmla="*/ 0 h 96"/>
                <a:gd name="T20" fmla="*/ 480 w 480"/>
                <a:gd name="T21" fmla="*/ 48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96"/>
                <a:gd name="T35" fmla="*/ 480 w 480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96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0" y="32"/>
                    <a:pt x="96" y="48"/>
                  </a:cubicBezTo>
                  <a:cubicBezTo>
                    <a:pt x="112" y="64"/>
                    <a:pt x="128" y="96"/>
                    <a:pt x="144" y="96"/>
                  </a:cubicBezTo>
                  <a:cubicBezTo>
                    <a:pt x="160" y="96"/>
                    <a:pt x="176" y="64"/>
                    <a:pt x="192" y="48"/>
                  </a:cubicBezTo>
                  <a:cubicBezTo>
                    <a:pt x="208" y="32"/>
                    <a:pt x="224" y="0"/>
                    <a:pt x="240" y="0"/>
                  </a:cubicBezTo>
                  <a:cubicBezTo>
                    <a:pt x="256" y="0"/>
                    <a:pt x="272" y="32"/>
                    <a:pt x="288" y="48"/>
                  </a:cubicBezTo>
                  <a:cubicBezTo>
                    <a:pt x="304" y="64"/>
                    <a:pt x="320" y="96"/>
                    <a:pt x="336" y="96"/>
                  </a:cubicBezTo>
                  <a:cubicBezTo>
                    <a:pt x="352" y="96"/>
                    <a:pt x="368" y="64"/>
                    <a:pt x="384" y="48"/>
                  </a:cubicBezTo>
                  <a:cubicBezTo>
                    <a:pt x="400" y="32"/>
                    <a:pt x="416" y="0"/>
                    <a:pt x="432" y="0"/>
                  </a:cubicBezTo>
                  <a:cubicBezTo>
                    <a:pt x="448" y="0"/>
                    <a:pt x="472" y="40"/>
                    <a:pt x="480" y="48"/>
                  </a:cubicBezTo>
                </a:path>
              </a:pathLst>
            </a:custGeom>
            <a:noFill/>
            <a:ln w="190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26"/>
            <p:cNvSpPr>
              <a:spLocks noChangeAspect="1" noChangeShapeType="1"/>
            </p:cNvSpPr>
            <p:nvPr/>
          </p:nvSpPr>
          <p:spPr bwMode="auto">
            <a:xfrm>
              <a:off x="2736" y="4128"/>
              <a:ext cx="144" cy="0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810603" y="2743051"/>
            <a:ext cx="1062371" cy="408058"/>
            <a:chOff x="480" y="1966"/>
            <a:chExt cx="299" cy="489"/>
          </a:xfrm>
        </p:grpSpPr>
        <p:sp>
          <p:nvSpPr>
            <p:cNvPr id="32" name="Freeform 29"/>
            <p:cNvSpPr>
              <a:spLocks noChangeAspect="1"/>
            </p:cNvSpPr>
            <p:nvPr/>
          </p:nvSpPr>
          <p:spPr bwMode="auto">
            <a:xfrm>
              <a:off x="480" y="1987"/>
              <a:ext cx="299" cy="247"/>
            </a:xfrm>
            <a:custGeom>
              <a:avLst/>
              <a:gdLst>
                <a:gd name="T0" fmla="*/ 0 w 596"/>
                <a:gd name="T1" fmla="*/ 1 h 493"/>
                <a:gd name="T2" fmla="*/ 1 w 596"/>
                <a:gd name="T3" fmla="*/ 1 h 493"/>
                <a:gd name="T4" fmla="*/ 1 w 596"/>
                <a:gd name="T5" fmla="*/ 1 h 493"/>
                <a:gd name="T6" fmla="*/ 1 w 596"/>
                <a:gd name="T7" fmla="*/ 1 h 493"/>
                <a:gd name="T8" fmla="*/ 1 w 596"/>
                <a:gd name="T9" fmla="*/ 1 h 493"/>
                <a:gd name="T10" fmla="*/ 1 w 596"/>
                <a:gd name="T11" fmla="*/ 1 h 493"/>
                <a:gd name="T12" fmla="*/ 1 w 596"/>
                <a:gd name="T13" fmla="*/ 0 h 493"/>
                <a:gd name="T14" fmla="*/ 1 w 596"/>
                <a:gd name="T15" fmla="*/ 1 h 493"/>
                <a:gd name="T16" fmla="*/ 1 w 596"/>
                <a:gd name="T17" fmla="*/ 1 h 493"/>
                <a:gd name="T18" fmla="*/ 1 w 596"/>
                <a:gd name="T19" fmla="*/ 1 h 493"/>
                <a:gd name="T20" fmla="*/ 1 w 596"/>
                <a:gd name="T21" fmla="*/ 1 h 493"/>
                <a:gd name="T22" fmla="*/ 1 w 596"/>
                <a:gd name="T23" fmla="*/ 1 h 493"/>
                <a:gd name="T24" fmla="*/ 1 w 596"/>
                <a:gd name="T25" fmla="*/ 1 h 4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96"/>
                <a:gd name="T40" fmla="*/ 0 h 493"/>
                <a:gd name="T41" fmla="*/ 596 w 596"/>
                <a:gd name="T42" fmla="*/ 493 h 4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96" h="493">
                  <a:moveTo>
                    <a:pt x="0" y="493"/>
                  </a:moveTo>
                  <a:cubicBezTo>
                    <a:pt x="10" y="490"/>
                    <a:pt x="38" y="489"/>
                    <a:pt x="59" y="472"/>
                  </a:cubicBezTo>
                  <a:cubicBezTo>
                    <a:pt x="80" y="455"/>
                    <a:pt x="105" y="428"/>
                    <a:pt x="128" y="391"/>
                  </a:cubicBezTo>
                  <a:cubicBezTo>
                    <a:pt x="151" y="354"/>
                    <a:pt x="179" y="295"/>
                    <a:pt x="197" y="251"/>
                  </a:cubicBezTo>
                  <a:cubicBezTo>
                    <a:pt x="215" y="207"/>
                    <a:pt x="226" y="159"/>
                    <a:pt x="236" y="127"/>
                  </a:cubicBezTo>
                  <a:cubicBezTo>
                    <a:pt x="246" y="95"/>
                    <a:pt x="249" y="80"/>
                    <a:pt x="258" y="59"/>
                  </a:cubicBezTo>
                  <a:cubicBezTo>
                    <a:pt x="267" y="38"/>
                    <a:pt x="277" y="0"/>
                    <a:pt x="288" y="0"/>
                  </a:cubicBezTo>
                  <a:cubicBezTo>
                    <a:pt x="299" y="0"/>
                    <a:pt x="315" y="38"/>
                    <a:pt x="324" y="61"/>
                  </a:cubicBezTo>
                  <a:cubicBezTo>
                    <a:pt x="333" y="84"/>
                    <a:pt x="337" y="106"/>
                    <a:pt x="345" y="136"/>
                  </a:cubicBezTo>
                  <a:cubicBezTo>
                    <a:pt x="353" y="166"/>
                    <a:pt x="358" y="200"/>
                    <a:pt x="375" y="242"/>
                  </a:cubicBezTo>
                  <a:cubicBezTo>
                    <a:pt x="392" y="284"/>
                    <a:pt x="420" y="351"/>
                    <a:pt x="446" y="388"/>
                  </a:cubicBezTo>
                  <a:cubicBezTo>
                    <a:pt x="472" y="425"/>
                    <a:pt x="508" y="450"/>
                    <a:pt x="533" y="466"/>
                  </a:cubicBezTo>
                  <a:cubicBezTo>
                    <a:pt x="558" y="482"/>
                    <a:pt x="583" y="482"/>
                    <a:pt x="596" y="486"/>
                  </a:cubicBezTo>
                </a:path>
              </a:pathLst>
            </a:custGeom>
            <a:noFill/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31" name="Group 30"/>
            <p:cNvGrpSpPr>
              <a:grpSpLocks noChangeAspect="1"/>
            </p:cNvGrpSpPr>
            <p:nvPr/>
          </p:nvGrpSpPr>
          <p:grpSpPr bwMode="auto">
            <a:xfrm>
              <a:off x="526" y="1966"/>
              <a:ext cx="191" cy="489"/>
              <a:chOff x="576" y="1966"/>
              <a:chExt cx="382" cy="975"/>
            </a:xfrm>
          </p:grpSpPr>
          <p:sp>
            <p:nvSpPr>
              <p:cNvPr id="34" name="Freeform 31"/>
              <p:cNvSpPr>
                <a:spLocks noChangeAspect="1"/>
              </p:cNvSpPr>
              <p:nvPr/>
            </p:nvSpPr>
            <p:spPr bwMode="auto">
              <a:xfrm>
                <a:off x="576" y="1966"/>
                <a:ext cx="190" cy="973"/>
              </a:xfrm>
              <a:custGeom>
                <a:avLst/>
                <a:gdLst>
                  <a:gd name="T0" fmla="*/ 0 w 190"/>
                  <a:gd name="T1" fmla="*/ 518 h 973"/>
                  <a:gd name="T2" fmla="*/ 34 w 190"/>
                  <a:gd name="T3" fmla="*/ 452 h 973"/>
                  <a:gd name="T4" fmla="*/ 77 w 190"/>
                  <a:gd name="T5" fmla="*/ 662 h 973"/>
                  <a:gd name="T6" fmla="*/ 114 w 190"/>
                  <a:gd name="T7" fmla="*/ 290 h 973"/>
                  <a:gd name="T8" fmla="*/ 154 w 190"/>
                  <a:gd name="T9" fmla="*/ 950 h 973"/>
                  <a:gd name="T10" fmla="*/ 180 w 190"/>
                  <a:gd name="T11" fmla="*/ 149 h 973"/>
                  <a:gd name="T12" fmla="*/ 188 w 190"/>
                  <a:gd name="T13" fmla="*/ 55 h 973"/>
                  <a:gd name="T14" fmla="*/ 189 w 190"/>
                  <a:gd name="T15" fmla="*/ 49 h 9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"/>
                  <a:gd name="T25" fmla="*/ 0 h 973"/>
                  <a:gd name="T26" fmla="*/ 190 w 190"/>
                  <a:gd name="T27" fmla="*/ 973 h 9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" h="973">
                    <a:moveTo>
                      <a:pt x="0" y="518"/>
                    </a:moveTo>
                    <a:cubicBezTo>
                      <a:pt x="6" y="507"/>
                      <a:pt x="21" y="428"/>
                      <a:pt x="34" y="452"/>
                    </a:cubicBezTo>
                    <a:cubicBezTo>
                      <a:pt x="46" y="476"/>
                      <a:pt x="63" y="689"/>
                      <a:pt x="77" y="662"/>
                    </a:cubicBezTo>
                    <a:cubicBezTo>
                      <a:pt x="90" y="635"/>
                      <a:pt x="102" y="242"/>
                      <a:pt x="114" y="290"/>
                    </a:cubicBezTo>
                    <a:cubicBezTo>
                      <a:pt x="127" y="338"/>
                      <a:pt x="143" y="973"/>
                      <a:pt x="154" y="950"/>
                    </a:cubicBezTo>
                    <a:cubicBezTo>
                      <a:pt x="165" y="927"/>
                      <a:pt x="174" y="298"/>
                      <a:pt x="180" y="149"/>
                    </a:cubicBezTo>
                    <a:cubicBezTo>
                      <a:pt x="186" y="0"/>
                      <a:pt x="186" y="72"/>
                      <a:pt x="188" y="55"/>
                    </a:cubicBezTo>
                    <a:cubicBezTo>
                      <a:pt x="190" y="38"/>
                      <a:pt x="189" y="50"/>
                      <a:pt x="189" y="49"/>
                    </a:cubicBezTo>
                  </a:path>
                </a:pathLst>
              </a:custGeom>
              <a:noFill/>
              <a:ln w="31750">
                <a:solidFill>
                  <a:srgbClr val="9999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Freeform 32"/>
              <p:cNvSpPr>
                <a:spLocks noChangeAspect="1"/>
              </p:cNvSpPr>
              <p:nvPr/>
            </p:nvSpPr>
            <p:spPr bwMode="auto">
              <a:xfrm flipH="1">
                <a:off x="768" y="1968"/>
                <a:ext cx="190" cy="973"/>
              </a:xfrm>
              <a:custGeom>
                <a:avLst/>
                <a:gdLst>
                  <a:gd name="T0" fmla="*/ 0 w 190"/>
                  <a:gd name="T1" fmla="*/ 518 h 973"/>
                  <a:gd name="T2" fmla="*/ 34 w 190"/>
                  <a:gd name="T3" fmla="*/ 452 h 973"/>
                  <a:gd name="T4" fmla="*/ 77 w 190"/>
                  <a:gd name="T5" fmla="*/ 662 h 973"/>
                  <a:gd name="T6" fmla="*/ 114 w 190"/>
                  <a:gd name="T7" fmla="*/ 290 h 973"/>
                  <a:gd name="T8" fmla="*/ 154 w 190"/>
                  <a:gd name="T9" fmla="*/ 950 h 973"/>
                  <a:gd name="T10" fmla="*/ 180 w 190"/>
                  <a:gd name="T11" fmla="*/ 149 h 973"/>
                  <a:gd name="T12" fmla="*/ 188 w 190"/>
                  <a:gd name="T13" fmla="*/ 55 h 973"/>
                  <a:gd name="T14" fmla="*/ 189 w 190"/>
                  <a:gd name="T15" fmla="*/ 49 h 9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"/>
                  <a:gd name="T25" fmla="*/ 0 h 973"/>
                  <a:gd name="T26" fmla="*/ 190 w 190"/>
                  <a:gd name="T27" fmla="*/ 973 h 9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" h="973">
                    <a:moveTo>
                      <a:pt x="0" y="518"/>
                    </a:moveTo>
                    <a:cubicBezTo>
                      <a:pt x="6" y="507"/>
                      <a:pt x="21" y="428"/>
                      <a:pt x="34" y="452"/>
                    </a:cubicBezTo>
                    <a:cubicBezTo>
                      <a:pt x="46" y="476"/>
                      <a:pt x="63" y="689"/>
                      <a:pt x="77" y="662"/>
                    </a:cubicBezTo>
                    <a:cubicBezTo>
                      <a:pt x="90" y="635"/>
                      <a:pt x="102" y="242"/>
                      <a:pt x="114" y="290"/>
                    </a:cubicBezTo>
                    <a:cubicBezTo>
                      <a:pt x="127" y="338"/>
                      <a:pt x="143" y="973"/>
                      <a:pt x="154" y="950"/>
                    </a:cubicBezTo>
                    <a:cubicBezTo>
                      <a:pt x="165" y="927"/>
                      <a:pt x="174" y="298"/>
                      <a:pt x="180" y="149"/>
                    </a:cubicBezTo>
                    <a:cubicBezTo>
                      <a:pt x="186" y="0"/>
                      <a:pt x="186" y="72"/>
                      <a:pt x="188" y="55"/>
                    </a:cubicBezTo>
                    <a:cubicBezTo>
                      <a:pt x="190" y="38"/>
                      <a:pt x="189" y="50"/>
                      <a:pt x="189" y="49"/>
                    </a:cubicBezTo>
                  </a:path>
                </a:pathLst>
              </a:custGeom>
              <a:noFill/>
              <a:ln w="31750">
                <a:solidFill>
                  <a:srgbClr val="9999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35840" name="Group 46"/>
          <p:cNvGrpSpPr>
            <a:grpSpLocks/>
          </p:cNvGrpSpPr>
          <p:nvPr/>
        </p:nvGrpSpPr>
        <p:grpSpPr bwMode="auto">
          <a:xfrm rot="16200000">
            <a:off x="2215287" y="3778349"/>
            <a:ext cx="35527" cy="259482"/>
            <a:chOff x="3744" y="2448"/>
            <a:chExt cx="96" cy="1152"/>
          </a:xfrm>
        </p:grpSpPr>
        <p:sp>
          <p:nvSpPr>
            <p:cNvPr id="50" name="AutoShape 47"/>
            <p:cNvSpPr>
              <a:spLocks/>
            </p:cNvSpPr>
            <p:nvPr/>
          </p:nvSpPr>
          <p:spPr bwMode="auto">
            <a:xfrm>
              <a:off x="3792" y="2448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48"/>
            <p:cNvSpPr>
              <a:spLocks/>
            </p:cNvSpPr>
            <p:nvPr/>
          </p:nvSpPr>
          <p:spPr bwMode="auto">
            <a:xfrm flipH="1">
              <a:off x="3744" y="2640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2" name="AutoShape 49"/>
            <p:cNvSpPr>
              <a:spLocks/>
            </p:cNvSpPr>
            <p:nvPr/>
          </p:nvSpPr>
          <p:spPr bwMode="auto">
            <a:xfrm>
              <a:off x="3792" y="2832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3" name="AutoShape 50"/>
            <p:cNvSpPr>
              <a:spLocks/>
            </p:cNvSpPr>
            <p:nvPr/>
          </p:nvSpPr>
          <p:spPr bwMode="auto">
            <a:xfrm flipH="1">
              <a:off x="3744" y="3024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4" name="AutoShape 51"/>
            <p:cNvSpPr>
              <a:spLocks/>
            </p:cNvSpPr>
            <p:nvPr/>
          </p:nvSpPr>
          <p:spPr bwMode="auto">
            <a:xfrm>
              <a:off x="3792" y="3216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" name="AutoShape 52"/>
            <p:cNvSpPr>
              <a:spLocks/>
            </p:cNvSpPr>
            <p:nvPr/>
          </p:nvSpPr>
          <p:spPr bwMode="auto">
            <a:xfrm flipH="1">
              <a:off x="3744" y="3408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35844" name="Groupe 67"/>
          <p:cNvGrpSpPr/>
          <p:nvPr/>
        </p:nvGrpSpPr>
        <p:grpSpPr>
          <a:xfrm>
            <a:off x="2014171" y="1613975"/>
            <a:ext cx="423071" cy="602949"/>
            <a:chOff x="4468809" y="1136631"/>
            <a:chExt cx="714380" cy="942970"/>
          </a:xfrm>
        </p:grpSpPr>
        <p:sp>
          <p:nvSpPr>
            <p:cNvPr id="61" name="Line 3"/>
            <p:cNvSpPr>
              <a:spLocks noChangeShapeType="1"/>
            </p:cNvSpPr>
            <p:nvPr/>
          </p:nvSpPr>
          <p:spPr bwMode="auto">
            <a:xfrm rot="16200000">
              <a:off x="4461671" y="1358084"/>
              <a:ext cx="728655" cy="7143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63" name="Connecteur droit 62"/>
            <p:cNvCxnSpPr/>
            <p:nvPr/>
          </p:nvCxnSpPr>
          <p:spPr>
            <a:xfrm rot="5400000">
              <a:off x="4397370" y="1851011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rot="5400000">
              <a:off x="4541040" y="1707341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rot="5400000">
              <a:off x="4683916" y="1564465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rot="5400000">
              <a:off x="4826792" y="1421589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rot="5400000">
              <a:off x="4969668" y="1278713"/>
              <a:ext cx="28575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Line 3"/>
          <p:cNvSpPr>
            <a:spLocks noChangeShapeType="1"/>
          </p:cNvSpPr>
          <p:nvPr/>
        </p:nvSpPr>
        <p:spPr bwMode="auto">
          <a:xfrm>
            <a:off x="3418100" y="2430244"/>
            <a:ext cx="1298132" cy="9892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" name="Line 5"/>
          <p:cNvSpPr>
            <a:spLocks noChangeShapeType="1"/>
          </p:cNvSpPr>
          <p:nvPr/>
        </p:nvSpPr>
        <p:spPr bwMode="auto">
          <a:xfrm>
            <a:off x="2234756" y="1972604"/>
            <a:ext cx="187615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non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8" name="Line 7"/>
          <p:cNvSpPr>
            <a:spLocks noChangeShapeType="1"/>
          </p:cNvSpPr>
          <p:nvPr/>
        </p:nvSpPr>
        <p:spPr bwMode="auto">
          <a:xfrm flipH="1">
            <a:off x="4110633" y="1974974"/>
            <a:ext cx="0" cy="94185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non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" name="Line 4"/>
          <p:cNvSpPr>
            <a:spLocks noChangeShapeType="1"/>
          </p:cNvSpPr>
          <p:nvPr/>
        </p:nvSpPr>
        <p:spPr bwMode="auto">
          <a:xfrm>
            <a:off x="4176358" y="2977530"/>
            <a:ext cx="5671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" name="Line 4"/>
          <p:cNvSpPr>
            <a:spLocks noChangeShapeType="1"/>
          </p:cNvSpPr>
          <p:nvPr/>
        </p:nvSpPr>
        <p:spPr bwMode="auto">
          <a:xfrm rot="5400000">
            <a:off x="3809008" y="3349756"/>
            <a:ext cx="61230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7" name="Freeform 25"/>
          <p:cNvSpPr>
            <a:spLocks noChangeAspect="1"/>
          </p:cNvSpPr>
          <p:nvPr/>
        </p:nvSpPr>
        <p:spPr bwMode="auto">
          <a:xfrm rot="10920000" flipH="1">
            <a:off x="4980306" y="2963021"/>
            <a:ext cx="247332" cy="60904"/>
          </a:xfrm>
          <a:custGeom>
            <a:avLst/>
            <a:gdLst>
              <a:gd name="T0" fmla="*/ 0 w 480"/>
              <a:gd name="T1" fmla="*/ 48 h 96"/>
              <a:gd name="T2" fmla="*/ 48 w 480"/>
              <a:gd name="T3" fmla="*/ 0 h 96"/>
              <a:gd name="T4" fmla="*/ 96 w 480"/>
              <a:gd name="T5" fmla="*/ 48 h 96"/>
              <a:gd name="T6" fmla="*/ 144 w 480"/>
              <a:gd name="T7" fmla="*/ 96 h 96"/>
              <a:gd name="T8" fmla="*/ 192 w 480"/>
              <a:gd name="T9" fmla="*/ 48 h 96"/>
              <a:gd name="T10" fmla="*/ 240 w 480"/>
              <a:gd name="T11" fmla="*/ 0 h 96"/>
              <a:gd name="T12" fmla="*/ 288 w 480"/>
              <a:gd name="T13" fmla="*/ 48 h 96"/>
              <a:gd name="T14" fmla="*/ 336 w 480"/>
              <a:gd name="T15" fmla="*/ 96 h 96"/>
              <a:gd name="T16" fmla="*/ 384 w 480"/>
              <a:gd name="T17" fmla="*/ 48 h 96"/>
              <a:gd name="T18" fmla="*/ 432 w 480"/>
              <a:gd name="T19" fmla="*/ 0 h 96"/>
              <a:gd name="T20" fmla="*/ 480 w 480"/>
              <a:gd name="T21" fmla="*/ 48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0"/>
              <a:gd name="T34" fmla="*/ 0 h 96"/>
              <a:gd name="T35" fmla="*/ 480 w 480"/>
              <a:gd name="T36" fmla="*/ 96 h 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0" h="96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32"/>
                  <a:pt x="96" y="48"/>
                </a:cubicBezTo>
                <a:cubicBezTo>
                  <a:pt x="112" y="64"/>
                  <a:pt x="128" y="96"/>
                  <a:pt x="144" y="96"/>
                </a:cubicBezTo>
                <a:cubicBezTo>
                  <a:pt x="160" y="96"/>
                  <a:pt x="176" y="64"/>
                  <a:pt x="192" y="48"/>
                </a:cubicBezTo>
                <a:cubicBezTo>
                  <a:pt x="208" y="32"/>
                  <a:pt x="224" y="0"/>
                  <a:pt x="240" y="0"/>
                </a:cubicBezTo>
                <a:cubicBezTo>
                  <a:pt x="256" y="0"/>
                  <a:pt x="272" y="32"/>
                  <a:pt x="288" y="48"/>
                </a:cubicBezTo>
                <a:cubicBezTo>
                  <a:pt x="304" y="64"/>
                  <a:pt x="320" y="96"/>
                  <a:pt x="336" y="96"/>
                </a:cubicBezTo>
                <a:cubicBezTo>
                  <a:pt x="352" y="96"/>
                  <a:pt x="368" y="64"/>
                  <a:pt x="384" y="48"/>
                </a:cubicBezTo>
                <a:cubicBezTo>
                  <a:pt x="400" y="32"/>
                  <a:pt x="416" y="0"/>
                  <a:pt x="432" y="0"/>
                </a:cubicBezTo>
                <a:cubicBezTo>
                  <a:pt x="448" y="0"/>
                  <a:pt x="472" y="40"/>
                  <a:pt x="480" y="4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35841" name="Object 1"/>
          <p:cNvGraphicFramePr>
            <a:graphicFrameLocks noChangeAspect="1"/>
          </p:cNvGraphicFramePr>
          <p:nvPr>
            <p:extLst/>
          </p:nvPr>
        </p:nvGraphicFramePr>
        <p:xfrm>
          <a:off x="5008386" y="2562166"/>
          <a:ext cx="509293" cy="328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61" name="Équation" r:id="rId4" imgW="380880" imgH="253800" progId="Equation.3">
                  <p:embed/>
                </p:oleObj>
              </mc:Choice>
              <mc:Fallback>
                <p:oleObj name="Équation" r:id="rId4" imgW="380880" imgH="253800" progId="Equation.3">
                  <p:embed/>
                  <p:pic>
                    <p:nvPicPr>
                      <p:cNvPr id="3584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386" y="2562166"/>
                        <a:ext cx="509293" cy="328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Ellipse 89"/>
          <p:cNvSpPr/>
          <p:nvPr/>
        </p:nvSpPr>
        <p:spPr>
          <a:xfrm>
            <a:off x="2879291" y="1717727"/>
            <a:ext cx="559971" cy="4965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3019284" y="1841876"/>
          <a:ext cx="293878" cy="310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62" name="Équation" r:id="rId6" imgW="126720" imgH="139680" progId="Equation.3">
                  <p:embed/>
                </p:oleObj>
              </mc:Choice>
              <mc:Fallback>
                <p:oleObj name="Équation" r:id="rId6" imgW="126720" imgH="139680" progId="Equation.3">
                  <p:embed/>
                  <p:pic>
                    <p:nvPicPr>
                      <p:cNvPr id="358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284" y="1841876"/>
                        <a:ext cx="293878" cy="3103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Text Box 23"/>
          <p:cNvSpPr txBox="1">
            <a:spLocks noChangeArrowheads="1"/>
          </p:cNvSpPr>
          <p:nvPr/>
        </p:nvSpPr>
        <p:spPr bwMode="auto">
          <a:xfrm>
            <a:off x="993641" y="5250044"/>
            <a:ext cx="1061557" cy="31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algn="ctr" eaLnBrk="0" hangingPunct="0"/>
            <a:r>
              <a:rPr lang="en-US" sz="1433" dirty="0">
                <a:latin typeface="Calibri" pitchFamily="34" charset="0"/>
              </a:rPr>
              <a:t>Detector 1 :</a:t>
            </a:r>
          </a:p>
        </p:txBody>
      </p:sp>
      <p:sp>
        <p:nvSpPr>
          <p:cNvPr id="93" name="Text Box 53"/>
          <p:cNvSpPr txBox="1">
            <a:spLocks noChangeArrowheads="1"/>
          </p:cNvSpPr>
          <p:nvPr/>
        </p:nvSpPr>
        <p:spPr bwMode="auto">
          <a:xfrm>
            <a:off x="1189485" y="7107432"/>
            <a:ext cx="917736" cy="31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0" hangingPunct="0"/>
            <a:r>
              <a:rPr lang="en-US" sz="1433" dirty="0">
                <a:latin typeface="Calibri" pitchFamily="34" charset="0"/>
              </a:rPr>
              <a:t>Source 2 :</a:t>
            </a:r>
          </a:p>
        </p:txBody>
      </p:sp>
      <p:sp>
        <p:nvSpPr>
          <p:cNvPr id="94" name="Text Box 54"/>
          <p:cNvSpPr txBox="1">
            <a:spLocks noChangeArrowheads="1"/>
          </p:cNvSpPr>
          <p:nvPr/>
        </p:nvSpPr>
        <p:spPr bwMode="auto">
          <a:xfrm>
            <a:off x="2903818" y="6535928"/>
            <a:ext cx="1061557" cy="31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0" hangingPunct="0"/>
            <a:r>
              <a:rPr lang="en-US" sz="1433" dirty="0">
                <a:latin typeface="Calibri" pitchFamily="34" charset="0"/>
              </a:rPr>
              <a:t>Detector 2 :</a:t>
            </a:r>
          </a:p>
        </p:txBody>
      </p:sp>
      <p:sp>
        <p:nvSpPr>
          <p:cNvPr id="95" name="Text Box 58"/>
          <p:cNvSpPr txBox="1">
            <a:spLocks noChangeArrowheads="1"/>
          </p:cNvSpPr>
          <p:nvPr/>
        </p:nvSpPr>
        <p:spPr bwMode="auto">
          <a:xfrm>
            <a:off x="83771" y="5821547"/>
            <a:ext cx="917736" cy="31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algn="ctr" eaLnBrk="0" hangingPunct="0"/>
            <a:r>
              <a:rPr lang="en-US" sz="1433" dirty="0">
                <a:latin typeface="Calibri" pitchFamily="34" charset="0"/>
              </a:rPr>
              <a:t>Source 1 :</a:t>
            </a:r>
          </a:p>
        </p:txBody>
      </p:sp>
      <p:sp>
        <p:nvSpPr>
          <p:cNvPr id="101" name="Line 3"/>
          <p:cNvSpPr>
            <a:spLocks noChangeShapeType="1"/>
          </p:cNvSpPr>
          <p:nvPr/>
        </p:nvSpPr>
        <p:spPr bwMode="auto">
          <a:xfrm rot="16200000">
            <a:off x="1597326" y="5775348"/>
            <a:ext cx="1324728" cy="1087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endParaRPr lang="fr-FR"/>
          </a:p>
        </p:txBody>
      </p:sp>
      <p:sp>
        <p:nvSpPr>
          <p:cNvPr id="102" name="Line 4"/>
          <p:cNvSpPr>
            <a:spLocks noChangeShapeType="1"/>
          </p:cNvSpPr>
          <p:nvPr/>
        </p:nvSpPr>
        <p:spPr bwMode="auto">
          <a:xfrm>
            <a:off x="556731" y="6325174"/>
            <a:ext cx="166554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32" tIns="45716" rIns="91432" bIns="45716" anchor="ctr"/>
          <a:lstStyle/>
          <a:p>
            <a:endParaRPr lang="fr-FR"/>
          </a:p>
        </p:txBody>
      </p:sp>
      <p:sp>
        <p:nvSpPr>
          <p:cNvPr id="103" name="Line 5"/>
          <p:cNvSpPr>
            <a:spLocks noChangeShapeType="1"/>
          </p:cNvSpPr>
          <p:nvPr/>
        </p:nvSpPr>
        <p:spPr bwMode="auto">
          <a:xfrm flipV="1">
            <a:off x="2302772" y="6332524"/>
            <a:ext cx="79911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 wrap="none" lIns="91432" tIns="45716" rIns="91432" bIns="45716" anchor="ctr"/>
          <a:lstStyle/>
          <a:p>
            <a:endParaRPr lang="fr-FR"/>
          </a:p>
        </p:txBody>
      </p:sp>
      <p:sp>
        <p:nvSpPr>
          <p:cNvPr id="104" name="Line 6"/>
          <p:cNvSpPr>
            <a:spLocks noChangeShapeType="1"/>
          </p:cNvSpPr>
          <p:nvPr/>
        </p:nvSpPr>
        <p:spPr bwMode="auto">
          <a:xfrm flipV="1">
            <a:off x="2255851" y="6364894"/>
            <a:ext cx="0" cy="79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32" tIns="45716" rIns="91432" bIns="45716" anchor="ctr"/>
          <a:lstStyle/>
          <a:p>
            <a:endParaRPr lang="fr-FR"/>
          </a:p>
        </p:txBody>
      </p:sp>
      <p:sp>
        <p:nvSpPr>
          <p:cNvPr id="105" name="Line 7"/>
          <p:cNvSpPr>
            <a:spLocks noChangeShapeType="1"/>
          </p:cNvSpPr>
          <p:nvPr/>
        </p:nvSpPr>
        <p:spPr bwMode="auto">
          <a:xfrm>
            <a:off x="2232661" y="5502346"/>
            <a:ext cx="0" cy="770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triangle"/>
            <a:tailEnd type="none" w="med" len="med"/>
          </a:ln>
        </p:spPr>
        <p:txBody>
          <a:bodyPr wrap="none" lIns="91432" tIns="45716" rIns="91432" bIns="45716" anchor="ctr"/>
          <a:lstStyle/>
          <a:p>
            <a:endParaRPr lang="fr-FR"/>
          </a:p>
        </p:txBody>
      </p:sp>
      <p:grpSp>
        <p:nvGrpSpPr>
          <p:cNvPr id="35845" name="Group 16"/>
          <p:cNvGrpSpPr>
            <a:grpSpLocks/>
          </p:cNvGrpSpPr>
          <p:nvPr/>
        </p:nvGrpSpPr>
        <p:grpSpPr bwMode="auto">
          <a:xfrm>
            <a:off x="475204" y="6163965"/>
            <a:ext cx="33581" cy="322420"/>
            <a:chOff x="3744" y="2448"/>
            <a:chExt cx="96" cy="1152"/>
          </a:xfrm>
        </p:grpSpPr>
        <p:sp>
          <p:nvSpPr>
            <p:cNvPr id="136" name="AutoShape 17"/>
            <p:cNvSpPr>
              <a:spLocks/>
            </p:cNvSpPr>
            <p:nvPr/>
          </p:nvSpPr>
          <p:spPr bwMode="auto">
            <a:xfrm>
              <a:off x="3792" y="2448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7" name="AutoShape 18"/>
            <p:cNvSpPr>
              <a:spLocks/>
            </p:cNvSpPr>
            <p:nvPr/>
          </p:nvSpPr>
          <p:spPr bwMode="auto">
            <a:xfrm flipH="1">
              <a:off x="3744" y="2640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8" name="AutoShape 19"/>
            <p:cNvSpPr>
              <a:spLocks/>
            </p:cNvSpPr>
            <p:nvPr/>
          </p:nvSpPr>
          <p:spPr bwMode="auto">
            <a:xfrm>
              <a:off x="3792" y="2832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9" name="AutoShape 20"/>
            <p:cNvSpPr>
              <a:spLocks/>
            </p:cNvSpPr>
            <p:nvPr/>
          </p:nvSpPr>
          <p:spPr bwMode="auto">
            <a:xfrm flipH="1">
              <a:off x="3744" y="3024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0" name="AutoShape 21"/>
            <p:cNvSpPr>
              <a:spLocks/>
            </p:cNvSpPr>
            <p:nvPr/>
          </p:nvSpPr>
          <p:spPr bwMode="auto">
            <a:xfrm>
              <a:off x="3792" y="3216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1" name="AutoShape 22"/>
            <p:cNvSpPr>
              <a:spLocks/>
            </p:cNvSpPr>
            <p:nvPr/>
          </p:nvSpPr>
          <p:spPr bwMode="auto">
            <a:xfrm flipH="1">
              <a:off x="3744" y="3408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35846" name="Group 24"/>
          <p:cNvGrpSpPr>
            <a:grpSpLocks noChangeAspect="1"/>
          </p:cNvGrpSpPr>
          <p:nvPr/>
        </p:nvGrpSpPr>
        <p:grpSpPr bwMode="auto">
          <a:xfrm rot="10920000" flipH="1">
            <a:off x="1119846" y="6034232"/>
            <a:ext cx="328119" cy="70091"/>
            <a:chOff x="2256" y="4080"/>
            <a:chExt cx="624" cy="96"/>
          </a:xfrm>
        </p:grpSpPr>
        <p:sp>
          <p:nvSpPr>
            <p:cNvPr id="134" name="Freeform 25"/>
            <p:cNvSpPr>
              <a:spLocks noChangeAspect="1"/>
            </p:cNvSpPr>
            <p:nvPr/>
          </p:nvSpPr>
          <p:spPr bwMode="auto">
            <a:xfrm>
              <a:off x="2256" y="4080"/>
              <a:ext cx="480" cy="96"/>
            </a:xfrm>
            <a:custGeom>
              <a:avLst/>
              <a:gdLst>
                <a:gd name="T0" fmla="*/ 0 w 480"/>
                <a:gd name="T1" fmla="*/ 48 h 96"/>
                <a:gd name="T2" fmla="*/ 48 w 480"/>
                <a:gd name="T3" fmla="*/ 0 h 96"/>
                <a:gd name="T4" fmla="*/ 96 w 480"/>
                <a:gd name="T5" fmla="*/ 48 h 96"/>
                <a:gd name="T6" fmla="*/ 144 w 480"/>
                <a:gd name="T7" fmla="*/ 96 h 96"/>
                <a:gd name="T8" fmla="*/ 192 w 480"/>
                <a:gd name="T9" fmla="*/ 48 h 96"/>
                <a:gd name="T10" fmla="*/ 240 w 480"/>
                <a:gd name="T11" fmla="*/ 0 h 96"/>
                <a:gd name="T12" fmla="*/ 288 w 480"/>
                <a:gd name="T13" fmla="*/ 48 h 96"/>
                <a:gd name="T14" fmla="*/ 336 w 480"/>
                <a:gd name="T15" fmla="*/ 96 h 96"/>
                <a:gd name="T16" fmla="*/ 384 w 480"/>
                <a:gd name="T17" fmla="*/ 48 h 96"/>
                <a:gd name="T18" fmla="*/ 432 w 480"/>
                <a:gd name="T19" fmla="*/ 0 h 96"/>
                <a:gd name="T20" fmla="*/ 480 w 480"/>
                <a:gd name="T21" fmla="*/ 48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96"/>
                <a:gd name="T35" fmla="*/ 480 w 480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96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0" y="32"/>
                    <a:pt x="96" y="48"/>
                  </a:cubicBezTo>
                  <a:cubicBezTo>
                    <a:pt x="112" y="64"/>
                    <a:pt x="128" y="96"/>
                    <a:pt x="144" y="96"/>
                  </a:cubicBezTo>
                  <a:cubicBezTo>
                    <a:pt x="160" y="96"/>
                    <a:pt x="176" y="64"/>
                    <a:pt x="192" y="48"/>
                  </a:cubicBezTo>
                  <a:cubicBezTo>
                    <a:pt x="208" y="32"/>
                    <a:pt x="224" y="0"/>
                    <a:pt x="240" y="0"/>
                  </a:cubicBezTo>
                  <a:cubicBezTo>
                    <a:pt x="256" y="0"/>
                    <a:pt x="272" y="32"/>
                    <a:pt x="288" y="48"/>
                  </a:cubicBezTo>
                  <a:cubicBezTo>
                    <a:pt x="304" y="64"/>
                    <a:pt x="320" y="96"/>
                    <a:pt x="336" y="96"/>
                  </a:cubicBezTo>
                  <a:cubicBezTo>
                    <a:pt x="352" y="96"/>
                    <a:pt x="368" y="64"/>
                    <a:pt x="384" y="48"/>
                  </a:cubicBezTo>
                  <a:cubicBezTo>
                    <a:pt x="400" y="32"/>
                    <a:pt x="416" y="0"/>
                    <a:pt x="432" y="0"/>
                  </a:cubicBezTo>
                  <a:cubicBezTo>
                    <a:pt x="448" y="0"/>
                    <a:pt x="472" y="40"/>
                    <a:pt x="480" y="48"/>
                  </a:cubicBezTo>
                </a:path>
              </a:pathLst>
            </a:custGeom>
            <a:noFill/>
            <a:ln w="190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5" name="Line 26"/>
            <p:cNvSpPr>
              <a:spLocks noChangeAspect="1" noChangeShapeType="1"/>
            </p:cNvSpPr>
            <p:nvPr/>
          </p:nvSpPr>
          <p:spPr bwMode="auto">
            <a:xfrm>
              <a:off x="2736" y="4128"/>
              <a:ext cx="144" cy="0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5848" name="Group 28"/>
          <p:cNvGrpSpPr>
            <a:grpSpLocks/>
          </p:cNvGrpSpPr>
          <p:nvPr/>
        </p:nvGrpSpPr>
        <p:grpSpPr bwMode="auto">
          <a:xfrm>
            <a:off x="792745" y="6072846"/>
            <a:ext cx="1084138" cy="469613"/>
            <a:chOff x="480" y="1966"/>
            <a:chExt cx="299" cy="489"/>
          </a:xfrm>
        </p:grpSpPr>
        <p:sp>
          <p:nvSpPr>
            <p:cNvPr id="130" name="Freeform 29"/>
            <p:cNvSpPr>
              <a:spLocks noChangeAspect="1"/>
            </p:cNvSpPr>
            <p:nvPr/>
          </p:nvSpPr>
          <p:spPr bwMode="auto">
            <a:xfrm>
              <a:off x="480" y="1987"/>
              <a:ext cx="299" cy="247"/>
            </a:xfrm>
            <a:custGeom>
              <a:avLst/>
              <a:gdLst>
                <a:gd name="T0" fmla="*/ 0 w 596"/>
                <a:gd name="T1" fmla="*/ 1 h 493"/>
                <a:gd name="T2" fmla="*/ 1 w 596"/>
                <a:gd name="T3" fmla="*/ 1 h 493"/>
                <a:gd name="T4" fmla="*/ 1 w 596"/>
                <a:gd name="T5" fmla="*/ 1 h 493"/>
                <a:gd name="T6" fmla="*/ 1 w 596"/>
                <a:gd name="T7" fmla="*/ 1 h 493"/>
                <a:gd name="T8" fmla="*/ 1 w 596"/>
                <a:gd name="T9" fmla="*/ 1 h 493"/>
                <a:gd name="T10" fmla="*/ 1 w 596"/>
                <a:gd name="T11" fmla="*/ 1 h 493"/>
                <a:gd name="T12" fmla="*/ 1 w 596"/>
                <a:gd name="T13" fmla="*/ 0 h 493"/>
                <a:gd name="T14" fmla="*/ 1 w 596"/>
                <a:gd name="T15" fmla="*/ 1 h 493"/>
                <a:gd name="T16" fmla="*/ 1 w 596"/>
                <a:gd name="T17" fmla="*/ 1 h 493"/>
                <a:gd name="T18" fmla="*/ 1 w 596"/>
                <a:gd name="T19" fmla="*/ 1 h 493"/>
                <a:gd name="T20" fmla="*/ 1 w 596"/>
                <a:gd name="T21" fmla="*/ 1 h 493"/>
                <a:gd name="T22" fmla="*/ 1 w 596"/>
                <a:gd name="T23" fmla="*/ 1 h 493"/>
                <a:gd name="T24" fmla="*/ 1 w 596"/>
                <a:gd name="T25" fmla="*/ 1 h 4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96"/>
                <a:gd name="T40" fmla="*/ 0 h 493"/>
                <a:gd name="T41" fmla="*/ 596 w 596"/>
                <a:gd name="T42" fmla="*/ 493 h 4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96" h="493">
                  <a:moveTo>
                    <a:pt x="0" y="493"/>
                  </a:moveTo>
                  <a:cubicBezTo>
                    <a:pt x="10" y="490"/>
                    <a:pt x="38" y="489"/>
                    <a:pt x="59" y="472"/>
                  </a:cubicBezTo>
                  <a:cubicBezTo>
                    <a:pt x="80" y="455"/>
                    <a:pt x="105" y="428"/>
                    <a:pt x="128" y="391"/>
                  </a:cubicBezTo>
                  <a:cubicBezTo>
                    <a:pt x="151" y="354"/>
                    <a:pt x="179" y="295"/>
                    <a:pt x="197" y="251"/>
                  </a:cubicBezTo>
                  <a:cubicBezTo>
                    <a:pt x="215" y="207"/>
                    <a:pt x="226" y="159"/>
                    <a:pt x="236" y="127"/>
                  </a:cubicBezTo>
                  <a:cubicBezTo>
                    <a:pt x="246" y="95"/>
                    <a:pt x="249" y="80"/>
                    <a:pt x="258" y="59"/>
                  </a:cubicBezTo>
                  <a:cubicBezTo>
                    <a:pt x="267" y="38"/>
                    <a:pt x="277" y="0"/>
                    <a:pt x="288" y="0"/>
                  </a:cubicBezTo>
                  <a:cubicBezTo>
                    <a:pt x="299" y="0"/>
                    <a:pt x="315" y="38"/>
                    <a:pt x="324" y="61"/>
                  </a:cubicBezTo>
                  <a:cubicBezTo>
                    <a:pt x="333" y="84"/>
                    <a:pt x="337" y="106"/>
                    <a:pt x="345" y="136"/>
                  </a:cubicBezTo>
                  <a:cubicBezTo>
                    <a:pt x="353" y="166"/>
                    <a:pt x="358" y="200"/>
                    <a:pt x="375" y="242"/>
                  </a:cubicBezTo>
                  <a:cubicBezTo>
                    <a:pt x="392" y="284"/>
                    <a:pt x="420" y="351"/>
                    <a:pt x="446" y="388"/>
                  </a:cubicBezTo>
                  <a:cubicBezTo>
                    <a:pt x="472" y="425"/>
                    <a:pt x="508" y="450"/>
                    <a:pt x="533" y="466"/>
                  </a:cubicBezTo>
                  <a:cubicBezTo>
                    <a:pt x="558" y="482"/>
                    <a:pt x="583" y="482"/>
                    <a:pt x="596" y="486"/>
                  </a:cubicBezTo>
                </a:path>
              </a:pathLst>
            </a:custGeom>
            <a:noFill/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35849" name="Group 30"/>
            <p:cNvGrpSpPr>
              <a:grpSpLocks noChangeAspect="1"/>
            </p:cNvGrpSpPr>
            <p:nvPr/>
          </p:nvGrpSpPr>
          <p:grpSpPr bwMode="auto">
            <a:xfrm>
              <a:off x="526" y="1966"/>
              <a:ext cx="191" cy="489"/>
              <a:chOff x="576" y="1966"/>
              <a:chExt cx="382" cy="975"/>
            </a:xfrm>
          </p:grpSpPr>
          <p:sp>
            <p:nvSpPr>
              <p:cNvPr id="132" name="Freeform 31"/>
              <p:cNvSpPr>
                <a:spLocks noChangeAspect="1"/>
              </p:cNvSpPr>
              <p:nvPr/>
            </p:nvSpPr>
            <p:spPr bwMode="auto">
              <a:xfrm>
                <a:off x="576" y="1966"/>
                <a:ext cx="190" cy="973"/>
              </a:xfrm>
              <a:custGeom>
                <a:avLst/>
                <a:gdLst>
                  <a:gd name="T0" fmla="*/ 0 w 190"/>
                  <a:gd name="T1" fmla="*/ 518 h 973"/>
                  <a:gd name="T2" fmla="*/ 34 w 190"/>
                  <a:gd name="T3" fmla="*/ 452 h 973"/>
                  <a:gd name="T4" fmla="*/ 77 w 190"/>
                  <a:gd name="T5" fmla="*/ 662 h 973"/>
                  <a:gd name="T6" fmla="*/ 114 w 190"/>
                  <a:gd name="T7" fmla="*/ 290 h 973"/>
                  <a:gd name="T8" fmla="*/ 154 w 190"/>
                  <a:gd name="T9" fmla="*/ 950 h 973"/>
                  <a:gd name="T10" fmla="*/ 180 w 190"/>
                  <a:gd name="T11" fmla="*/ 149 h 973"/>
                  <a:gd name="T12" fmla="*/ 188 w 190"/>
                  <a:gd name="T13" fmla="*/ 55 h 973"/>
                  <a:gd name="T14" fmla="*/ 189 w 190"/>
                  <a:gd name="T15" fmla="*/ 49 h 9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"/>
                  <a:gd name="T25" fmla="*/ 0 h 973"/>
                  <a:gd name="T26" fmla="*/ 190 w 190"/>
                  <a:gd name="T27" fmla="*/ 973 h 9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" h="973">
                    <a:moveTo>
                      <a:pt x="0" y="518"/>
                    </a:moveTo>
                    <a:cubicBezTo>
                      <a:pt x="6" y="507"/>
                      <a:pt x="21" y="428"/>
                      <a:pt x="34" y="452"/>
                    </a:cubicBezTo>
                    <a:cubicBezTo>
                      <a:pt x="46" y="476"/>
                      <a:pt x="63" y="689"/>
                      <a:pt x="77" y="662"/>
                    </a:cubicBezTo>
                    <a:cubicBezTo>
                      <a:pt x="90" y="635"/>
                      <a:pt x="102" y="242"/>
                      <a:pt x="114" y="290"/>
                    </a:cubicBezTo>
                    <a:cubicBezTo>
                      <a:pt x="127" y="338"/>
                      <a:pt x="143" y="973"/>
                      <a:pt x="154" y="950"/>
                    </a:cubicBezTo>
                    <a:cubicBezTo>
                      <a:pt x="165" y="927"/>
                      <a:pt x="174" y="298"/>
                      <a:pt x="180" y="149"/>
                    </a:cubicBezTo>
                    <a:cubicBezTo>
                      <a:pt x="186" y="0"/>
                      <a:pt x="186" y="72"/>
                      <a:pt x="188" y="55"/>
                    </a:cubicBezTo>
                    <a:cubicBezTo>
                      <a:pt x="190" y="38"/>
                      <a:pt x="189" y="50"/>
                      <a:pt x="189" y="49"/>
                    </a:cubicBezTo>
                  </a:path>
                </a:pathLst>
              </a:custGeom>
              <a:noFill/>
              <a:ln w="31750">
                <a:solidFill>
                  <a:srgbClr val="9999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3" name="Freeform 32"/>
              <p:cNvSpPr>
                <a:spLocks noChangeAspect="1"/>
              </p:cNvSpPr>
              <p:nvPr/>
            </p:nvSpPr>
            <p:spPr bwMode="auto">
              <a:xfrm flipH="1">
                <a:off x="768" y="1968"/>
                <a:ext cx="190" cy="973"/>
              </a:xfrm>
              <a:custGeom>
                <a:avLst/>
                <a:gdLst>
                  <a:gd name="T0" fmla="*/ 0 w 190"/>
                  <a:gd name="T1" fmla="*/ 518 h 973"/>
                  <a:gd name="T2" fmla="*/ 34 w 190"/>
                  <a:gd name="T3" fmla="*/ 452 h 973"/>
                  <a:gd name="T4" fmla="*/ 77 w 190"/>
                  <a:gd name="T5" fmla="*/ 662 h 973"/>
                  <a:gd name="T6" fmla="*/ 114 w 190"/>
                  <a:gd name="T7" fmla="*/ 290 h 973"/>
                  <a:gd name="T8" fmla="*/ 154 w 190"/>
                  <a:gd name="T9" fmla="*/ 950 h 973"/>
                  <a:gd name="T10" fmla="*/ 180 w 190"/>
                  <a:gd name="T11" fmla="*/ 149 h 973"/>
                  <a:gd name="T12" fmla="*/ 188 w 190"/>
                  <a:gd name="T13" fmla="*/ 55 h 973"/>
                  <a:gd name="T14" fmla="*/ 189 w 190"/>
                  <a:gd name="T15" fmla="*/ 49 h 9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"/>
                  <a:gd name="T25" fmla="*/ 0 h 973"/>
                  <a:gd name="T26" fmla="*/ 190 w 190"/>
                  <a:gd name="T27" fmla="*/ 973 h 9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" h="973">
                    <a:moveTo>
                      <a:pt x="0" y="518"/>
                    </a:moveTo>
                    <a:cubicBezTo>
                      <a:pt x="6" y="507"/>
                      <a:pt x="21" y="428"/>
                      <a:pt x="34" y="452"/>
                    </a:cubicBezTo>
                    <a:cubicBezTo>
                      <a:pt x="46" y="476"/>
                      <a:pt x="63" y="689"/>
                      <a:pt x="77" y="662"/>
                    </a:cubicBezTo>
                    <a:cubicBezTo>
                      <a:pt x="90" y="635"/>
                      <a:pt x="102" y="242"/>
                      <a:pt x="114" y="290"/>
                    </a:cubicBezTo>
                    <a:cubicBezTo>
                      <a:pt x="127" y="338"/>
                      <a:pt x="143" y="973"/>
                      <a:pt x="154" y="950"/>
                    </a:cubicBezTo>
                    <a:cubicBezTo>
                      <a:pt x="165" y="927"/>
                      <a:pt x="174" y="298"/>
                      <a:pt x="180" y="149"/>
                    </a:cubicBezTo>
                    <a:cubicBezTo>
                      <a:pt x="186" y="0"/>
                      <a:pt x="186" y="72"/>
                      <a:pt x="188" y="55"/>
                    </a:cubicBezTo>
                    <a:cubicBezTo>
                      <a:pt x="190" y="38"/>
                      <a:pt x="189" y="50"/>
                      <a:pt x="189" y="49"/>
                    </a:cubicBezTo>
                  </a:path>
                </a:pathLst>
              </a:custGeom>
              <a:noFill/>
              <a:ln w="31750">
                <a:solidFill>
                  <a:srgbClr val="9999FF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35850" name="Group 46"/>
          <p:cNvGrpSpPr>
            <a:grpSpLocks/>
          </p:cNvGrpSpPr>
          <p:nvPr/>
        </p:nvGrpSpPr>
        <p:grpSpPr bwMode="auto">
          <a:xfrm rot="16200000">
            <a:off x="2230038" y="7138352"/>
            <a:ext cx="40886" cy="264798"/>
            <a:chOff x="3744" y="2448"/>
            <a:chExt cx="96" cy="1152"/>
          </a:xfrm>
        </p:grpSpPr>
        <p:sp>
          <p:nvSpPr>
            <p:cNvPr id="124" name="AutoShape 47"/>
            <p:cNvSpPr>
              <a:spLocks/>
            </p:cNvSpPr>
            <p:nvPr/>
          </p:nvSpPr>
          <p:spPr bwMode="auto">
            <a:xfrm>
              <a:off x="3792" y="2448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5" name="AutoShape 48"/>
            <p:cNvSpPr>
              <a:spLocks/>
            </p:cNvSpPr>
            <p:nvPr/>
          </p:nvSpPr>
          <p:spPr bwMode="auto">
            <a:xfrm flipH="1">
              <a:off x="3744" y="2640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6" name="AutoShape 49"/>
            <p:cNvSpPr>
              <a:spLocks/>
            </p:cNvSpPr>
            <p:nvPr/>
          </p:nvSpPr>
          <p:spPr bwMode="auto">
            <a:xfrm>
              <a:off x="3792" y="2832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7" name="AutoShape 50"/>
            <p:cNvSpPr>
              <a:spLocks/>
            </p:cNvSpPr>
            <p:nvPr/>
          </p:nvSpPr>
          <p:spPr bwMode="auto">
            <a:xfrm flipH="1">
              <a:off x="3744" y="3024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8" name="AutoShape 51"/>
            <p:cNvSpPr>
              <a:spLocks/>
            </p:cNvSpPr>
            <p:nvPr/>
          </p:nvSpPr>
          <p:spPr bwMode="auto">
            <a:xfrm>
              <a:off x="3792" y="3216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9" name="AutoShape 52"/>
            <p:cNvSpPr>
              <a:spLocks/>
            </p:cNvSpPr>
            <p:nvPr/>
          </p:nvSpPr>
          <p:spPr bwMode="auto">
            <a:xfrm flipH="1">
              <a:off x="3744" y="3408"/>
              <a:ext cx="48" cy="192"/>
            </a:xfrm>
            <a:prstGeom prst="rightBracket">
              <a:avLst>
                <a:gd name="adj" fmla="val 3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35851" name="Groupe 159"/>
          <p:cNvGrpSpPr/>
          <p:nvPr/>
        </p:nvGrpSpPr>
        <p:grpSpPr>
          <a:xfrm rot="16200000">
            <a:off x="1992006" y="5090375"/>
            <a:ext cx="431680" cy="322387"/>
            <a:chOff x="9219922" y="6217176"/>
            <a:chExt cx="431680" cy="322421"/>
          </a:xfrm>
        </p:grpSpPr>
        <p:grpSp>
          <p:nvGrpSpPr>
            <p:cNvPr id="35852" name="Group 12"/>
            <p:cNvGrpSpPr>
              <a:grpSpLocks/>
            </p:cNvGrpSpPr>
            <p:nvPr/>
          </p:nvGrpSpPr>
          <p:grpSpPr bwMode="auto">
            <a:xfrm rot="16200000">
              <a:off x="9141229" y="6295869"/>
              <a:ext cx="322421" cy="165036"/>
              <a:chOff x="1248" y="2016"/>
              <a:chExt cx="384" cy="240"/>
            </a:xfrm>
          </p:grpSpPr>
          <p:sp>
            <p:nvSpPr>
              <p:cNvPr id="142" name="Freeform 13"/>
              <p:cNvSpPr>
                <a:spLocks/>
              </p:cNvSpPr>
              <p:nvPr/>
            </p:nvSpPr>
            <p:spPr bwMode="auto">
              <a:xfrm>
                <a:off x="1296" y="2016"/>
                <a:ext cx="288" cy="96"/>
              </a:xfrm>
              <a:custGeom>
                <a:avLst/>
                <a:gdLst>
                  <a:gd name="T0" fmla="*/ 0 w 288"/>
                  <a:gd name="T1" fmla="*/ 96 h 96"/>
                  <a:gd name="T2" fmla="*/ 144 w 288"/>
                  <a:gd name="T3" fmla="*/ 0 h 96"/>
                  <a:gd name="T4" fmla="*/ 288 w 288"/>
                  <a:gd name="T5" fmla="*/ 96 h 96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96"/>
                  <a:gd name="T11" fmla="*/ 288 w 288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96">
                    <a:moveTo>
                      <a:pt x="0" y="96"/>
                    </a:moveTo>
                    <a:cubicBezTo>
                      <a:pt x="48" y="48"/>
                      <a:pt x="96" y="0"/>
                      <a:pt x="144" y="0"/>
                    </a:cubicBezTo>
                    <a:cubicBezTo>
                      <a:pt x="192" y="0"/>
                      <a:pt x="264" y="80"/>
                      <a:pt x="288" y="9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3" name="Line 14"/>
              <p:cNvSpPr>
                <a:spLocks noChangeShapeType="1"/>
              </p:cNvSpPr>
              <p:nvPr/>
            </p:nvSpPr>
            <p:spPr bwMode="auto">
              <a:xfrm>
                <a:off x="1248" y="2064"/>
                <a:ext cx="192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4" name="Line 15"/>
              <p:cNvSpPr>
                <a:spLocks noChangeShapeType="1"/>
              </p:cNvSpPr>
              <p:nvPr/>
            </p:nvSpPr>
            <p:spPr bwMode="auto">
              <a:xfrm flipV="1">
                <a:off x="1440" y="2064"/>
                <a:ext cx="192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54" name="Freeform 25"/>
            <p:cNvSpPr>
              <a:spLocks noChangeAspect="1"/>
            </p:cNvSpPr>
            <p:nvPr/>
          </p:nvSpPr>
          <p:spPr bwMode="auto">
            <a:xfrm rot="10920000" flipH="1">
              <a:off x="9399176" y="6355989"/>
              <a:ext cx="252426" cy="70091"/>
            </a:xfrm>
            <a:custGeom>
              <a:avLst/>
              <a:gdLst>
                <a:gd name="T0" fmla="*/ 0 w 480"/>
                <a:gd name="T1" fmla="*/ 48 h 96"/>
                <a:gd name="T2" fmla="*/ 48 w 480"/>
                <a:gd name="T3" fmla="*/ 0 h 96"/>
                <a:gd name="T4" fmla="*/ 96 w 480"/>
                <a:gd name="T5" fmla="*/ 48 h 96"/>
                <a:gd name="T6" fmla="*/ 144 w 480"/>
                <a:gd name="T7" fmla="*/ 96 h 96"/>
                <a:gd name="T8" fmla="*/ 192 w 480"/>
                <a:gd name="T9" fmla="*/ 48 h 96"/>
                <a:gd name="T10" fmla="*/ 240 w 480"/>
                <a:gd name="T11" fmla="*/ 0 h 96"/>
                <a:gd name="T12" fmla="*/ 288 w 480"/>
                <a:gd name="T13" fmla="*/ 48 h 96"/>
                <a:gd name="T14" fmla="*/ 336 w 480"/>
                <a:gd name="T15" fmla="*/ 96 h 96"/>
                <a:gd name="T16" fmla="*/ 384 w 480"/>
                <a:gd name="T17" fmla="*/ 48 h 96"/>
                <a:gd name="T18" fmla="*/ 432 w 480"/>
                <a:gd name="T19" fmla="*/ 0 h 96"/>
                <a:gd name="T20" fmla="*/ 480 w 480"/>
                <a:gd name="T21" fmla="*/ 48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96"/>
                <a:gd name="T35" fmla="*/ 480 w 480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96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0" y="32"/>
                    <a:pt x="96" y="48"/>
                  </a:cubicBezTo>
                  <a:cubicBezTo>
                    <a:pt x="112" y="64"/>
                    <a:pt x="128" y="96"/>
                    <a:pt x="144" y="96"/>
                  </a:cubicBezTo>
                  <a:cubicBezTo>
                    <a:pt x="160" y="96"/>
                    <a:pt x="176" y="64"/>
                    <a:pt x="192" y="48"/>
                  </a:cubicBezTo>
                  <a:cubicBezTo>
                    <a:pt x="208" y="32"/>
                    <a:pt x="224" y="0"/>
                    <a:pt x="240" y="0"/>
                  </a:cubicBezTo>
                  <a:cubicBezTo>
                    <a:pt x="256" y="0"/>
                    <a:pt x="272" y="32"/>
                    <a:pt x="288" y="48"/>
                  </a:cubicBezTo>
                  <a:cubicBezTo>
                    <a:pt x="304" y="64"/>
                    <a:pt x="320" y="96"/>
                    <a:pt x="336" y="96"/>
                  </a:cubicBezTo>
                  <a:cubicBezTo>
                    <a:pt x="352" y="96"/>
                    <a:pt x="368" y="64"/>
                    <a:pt x="384" y="48"/>
                  </a:cubicBezTo>
                  <a:cubicBezTo>
                    <a:pt x="400" y="32"/>
                    <a:pt x="416" y="0"/>
                    <a:pt x="432" y="0"/>
                  </a:cubicBezTo>
                  <a:cubicBezTo>
                    <a:pt x="448" y="0"/>
                    <a:pt x="472" y="40"/>
                    <a:pt x="480" y="4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5853" name="Groupe 160"/>
          <p:cNvGrpSpPr/>
          <p:nvPr/>
        </p:nvGrpSpPr>
        <p:grpSpPr>
          <a:xfrm rot="16200000">
            <a:off x="3252645" y="6103808"/>
            <a:ext cx="264826" cy="437213"/>
            <a:chOff x="8393405" y="7239489"/>
            <a:chExt cx="264826" cy="437259"/>
          </a:xfrm>
        </p:grpSpPr>
        <p:grpSp>
          <p:nvGrpSpPr>
            <p:cNvPr id="35854" name="Group 8"/>
            <p:cNvGrpSpPr>
              <a:grpSpLocks/>
            </p:cNvGrpSpPr>
            <p:nvPr/>
          </p:nvGrpSpPr>
          <p:grpSpPr bwMode="auto">
            <a:xfrm>
              <a:off x="8393405" y="7239489"/>
              <a:ext cx="264826" cy="202097"/>
              <a:chOff x="1248" y="2016"/>
              <a:chExt cx="384" cy="240"/>
            </a:xfrm>
          </p:grpSpPr>
          <p:sp>
            <p:nvSpPr>
              <p:cNvPr id="145" name="Freeform 9"/>
              <p:cNvSpPr>
                <a:spLocks/>
              </p:cNvSpPr>
              <p:nvPr/>
            </p:nvSpPr>
            <p:spPr bwMode="auto">
              <a:xfrm>
                <a:off x="1296" y="2016"/>
                <a:ext cx="288" cy="96"/>
              </a:xfrm>
              <a:custGeom>
                <a:avLst/>
                <a:gdLst>
                  <a:gd name="T0" fmla="*/ 0 w 288"/>
                  <a:gd name="T1" fmla="*/ 96 h 96"/>
                  <a:gd name="T2" fmla="*/ 144 w 288"/>
                  <a:gd name="T3" fmla="*/ 0 h 96"/>
                  <a:gd name="T4" fmla="*/ 288 w 288"/>
                  <a:gd name="T5" fmla="*/ 96 h 96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96"/>
                  <a:gd name="T11" fmla="*/ 288 w 288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96">
                    <a:moveTo>
                      <a:pt x="0" y="96"/>
                    </a:moveTo>
                    <a:cubicBezTo>
                      <a:pt x="48" y="48"/>
                      <a:pt x="96" y="0"/>
                      <a:pt x="144" y="0"/>
                    </a:cubicBezTo>
                    <a:cubicBezTo>
                      <a:pt x="192" y="0"/>
                      <a:pt x="264" y="80"/>
                      <a:pt x="288" y="9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6" name="Line 10"/>
              <p:cNvSpPr>
                <a:spLocks noChangeShapeType="1"/>
              </p:cNvSpPr>
              <p:nvPr/>
            </p:nvSpPr>
            <p:spPr bwMode="auto">
              <a:xfrm>
                <a:off x="1248" y="2064"/>
                <a:ext cx="192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7" name="Line 11"/>
              <p:cNvSpPr>
                <a:spLocks noChangeShapeType="1"/>
              </p:cNvSpPr>
              <p:nvPr/>
            </p:nvSpPr>
            <p:spPr bwMode="auto">
              <a:xfrm flipV="1">
                <a:off x="1440" y="2064"/>
                <a:ext cx="192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56" name="Freeform 25"/>
            <p:cNvSpPr>
              <a:spLocks noChangeAspect="1"/>
            </p:cNvSpPr>
            <p:nvPr/>
          </p:nvSpPr>
          <p:spPr bwMode="auto">
            <a:xfrm rot="16320000" flipH="1">
              <a:off x="8414450" y="7515489"/>
              <a:ext cx="252426" cy="70091"/>
            </a:xfrm>
            <a:custGeom>
              <a:avLst/>
              <a:gdLst>
                <a:gd name="T0" fmla="*/ 0 w 480"/>
                <a:gd name="T1" fmla="*/ 48 h 96"/>
                <a:gd name="T2" fmla="*/ 48 w 480"/>
                <a:gd name="T3" fmla="*/ 0 h 96"/>
                <a:gd name="T4" fmla="*/ 96 w 480"/>
                <a:gd name="T5" fmla="*/ 48 h 96"/>
                <a:gd name="T6" fmla="*/ 144 w 480"/>
                <a:gd name="T7" fmla="*/ 96 h 96"/>
                <a:gd name="T8" fmla="*/ 192 w 480"/>
                <a:gd name="T9" fmla="*/ 48 h 96"/>
                <a:gd name="T10" fmla="*/ 240 w 480"/>
                <a:gd name="T11" fmla="*/ 0 h 96"/>
                <a:gd name="T12" fmla="*/ 288 w 480"/>
                <a:gd name="T13" fmla="*/ 48 h 96"/>
                <a:gd name="T14" fmla="*/ 336 w 480"/>
                <a:gd name="T15" fmla="*/ 96 h 96"/>
                <a:gd name="T16" fmla="*/ 384 w 480"/>
                <a:gd name="T17" fmla="*/ 48 h 96"/>
                <a:gd name="T18" fmla="*/ 432 w 480"/>
                <a:gd name="T19" fmla="*/ 0 h 96"/>
                <a:gd name="T20" fmla="*/ 480 w 480"/>
                <a:gd name="T21" fmla="*/ 48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96"/>
                <a:gd name="T35" fmla="*/ 480 w 480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96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0" y="32"/>
                    <a:pt x="96" y="48"/>
                  </a:cubicBezTo>
                  <a:cubicBezTo>
                    <a:pt x="112" y="64"/>
                    <a:pt x="128" y="96"/>
                    <a:pt x="144" y="96"/>
                  </a:cubicBezTo>
                  <a:cubicBezTo>
                    <a:pt x="160" y="96"/>
                    <a:pt x="176" y="64"/>
                    <a:pt x="192" y="48"/>
                  </a:cubicBezTo>
                  <a:cubicBezTo>
                    <a:pt x="208" y="32"/>
                    <a:pt x="224" y="0"/>
                    <a:pt x="240" y="0"/>
                  </a:cubicBezTo>
                  <a:cubicBezTo>
                    <a:pt x="256" y="0"/>
                    <a:pt x="272" y="32"/>
                    <a:pt x="288" y="48"/>
                  </a:cubicBezTo>
                  <a:cubicBezTo>
                    <a:pt x="304" y="64"/>
                    <a:pt x="320" y="96"/>
                    <a:pt x="336" y="96"/>
                  </a:cubicBezTo>
                  <a:cubicBezTo>
                    <a:pt x="352" y="96"/>
                    <a:pt x="368" y="64"/>
                    <a:pt x="384" y="48"/>
                  </a:cubicBezTo>
                  <a:cubicBezTo>
                    <a:pt x="400" y="32"/>
                    <a:pt x="416" y="0"/>
                    <a:pt x="432" y="0"/>
                  </a:cubicBezTo>
                  <a:cubicBezTo>
                    <a:pt x="448" y="0"/>
                    <a:pt x="472" y="40"/>
                    <a:pt x="480" y="4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2" name="Ellipse 161"/>
          <p:cNvSpPr/>
          <p:nvPr/>
        </p:nvSpPr>
        <p:spPr>
          <a:xfrm>
            <a:off x="3311136" y="4751641"/>
            <a:ext cx="609814" cy="5715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cxnSp>
        <p:nvCxnSpPr>
          <p:cNvPr id="164" name="Connecteur droit 163"/>
          <p:cNvCxnSpPr>
            <a:stCxn id="162" idx="2"/>
          </p:cNvCxnSpPr>
          <p:nvPr/>
        </p:nvCxnSpPr>
        <p:spPr>
          <a:xfrm rot="10800000">
            <a:off x="2188033" y="5037393"/>
            <a:ext cx="1123106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/>
          <p:cNvCxnSpPr/>
          <p:nvPr/>
        </p:nvCxnSpPr>
        <p:spPr>
          <a:xfrm rot="16200000" flipH="1">
            <a:off x="3101540" y="5808020"/>
            <a:ext cx="1006418" cy="54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 rot="10800000" flipV="1">
            <a:off x="3882583" y="5067627"/>
            <a:ext cx="718782" cy="0"/>
          </a:xfrm>
          <a:prstGeom prst="line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55" name="Groupe 178"/>
          <p:cNvGrpSpPr/>
          <p:nvPr/>
        </p:nvGrpSpPr>
        <p:grpSpPr>
          <a:xfrm>
            <a:off x="3403831" y="4821415"/>
            <a:ext cx="428583" cy="428629"/>
            <a:chOff x="2539982" y="4994283"/>
            <a:chExt cx="428628" cy="428628"/>
          </a:xfrm>
        </p:grpSpPr>
        <p:cxnSp>
          <p:nvCxnSpPr>
            <p:cNvPr id="175" name="Connecteur droit 174"/>
            <p:cNvCxnSpPr/>
            <p:nvPr/>
          </p:nvCxnSpPr>
          <p:spPr>
            <a:xfrm rot="16200000" flipH="1">
              <a:off x="2539982" y="4994283"/>
              <a:ext cx="428628" cy="4286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/>
            <p:cNvCxnSpPr/>
            <p:nvPr/>
          </p:nvCxnSpPr>
          <p:spPr>
            <a:xfrm rot="10800000" flipH="1">
              <a:off x="2539982" y="4994283"/>
              <a:ext cx="428628" cy="4286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" name="Text Box 54"/>
          <p:cNvSpPr txBox="1">
            <a:spLocks noChangeArrowheads="1"/>
          </p:cNvSpPr>
          <p:nvPr/>
        </p:nvSpPr>
        <p:spPr bwMode="auto">
          <a:xfrm>
            <a:off x="3447362" y="3763702"/>
            <a:ext cx="2919456" cy="31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eaLnBrk="0" hangingPunct="0"/>
            <a:r>
              <a:rPr lang="en-US" sz="1433" dirty="0" err="1" smtClean="0">
                <a:latin typeface="Calibri" pitchFamily="34" charset="0"/>
              </a:rPr>
              <a:t>Interféromètre</a:t>
            </a:r>
            <a:r>
              <a:rPr lang="en-US" sz="1433" dirty="0" smtClean="0">
                <a:latin typeface="Calibri" pitchFamily="34" charset="0"/>
              </a:rPr>
              <a:t> de Mach-</a:t>
            </a:r>
            <a:r>
              <a:rPr lang="en-US" sz="1433" dirty="0" err="1" smtClean="0">
                <a:latin typeface="Calibri" pitchFamily="34" charset="0"/>
              </a:rPr>
              <a:t>Zehnder</a:t>
            </a:r>
            <a:endParaRPr lang="en-US" sz="1433" dirty="0">
              <a:latin typeface="Calibri" pitchFamily="34" charset="0"/>
            </a:endParaRPr>
          </a:p>
        </p:txBody>
      </p:sp>
      <p:sp>
        <p:nvSpPr>
          <p:cNvPr id="183" name="Text Box 54"/>
          <p:cNvSpPr txBox="1">
            <a:spLocks noChangeArrowheads="1"/>
          </p:cNvSpPr>
          <p:nvPr/>
        </p:nvSpPr>
        <p:spPr bwMode="auto">
          <a:xfrm>
            <a:off x="2832387" y="6893118"/>
            <a:ext cx="3350114" cy="31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eaLnBrk="0" hangingPunct="0"/>
            <a:r>
              <a:rPr lang="en-US" sz="1433" dirty="0" err="1" smtClean="0">
                <a:latin typeface="Calibri" pitchFamily="34" charset="0"/>
              </a:rPr>
              <a:t>Interféromètre</a:t>
            </a:r>
            <a:r>
              <a:rPr lang="en-US" sz="1433" dirty="0" smtClean="0">
                <a:latin typeface="Calibri" pitchFamily="34" charset="0"/>
              </a:rPr>
              <a:t> </a:t>
            </a:r>
            <a:r>
              <a:rPr lang="en-US" sz="1433" dirty="0" err="1" smtClean="0">
                <a:latin typeface="Calibri" pitchFamily="34" charset="0"/>
              </a:rPr>
              <a:t>Hanbury</a:t>
            </a:r>
            <a:r>
              <a:rPr lang="en-US" sz="1433" dirty="0" smtClean="0">
                <a:latin typeface="Calibri" pitchFamily="34" charset="0"/>
              </a:rPr>
              <a:t>-Brown </a:t>
            </a:r>
            <a:r>
              <a:rPr lang="en-US" sz="1433" dirty="0">
                <a:latin typeface="Calibri" pitchFamily="34" charset="0"/>
              </a:rPr>
              <a:t>and </a:t>
            </a:r>
            <a:r>
              <a:rPr lang="en-US" sz="1433" dirty="0" smtClean="0">
                <a:latin typeface="Calibri" pitchFamily="34" charset="0"/>
              </a:rPr>
              <a:t>Twiss </a:t>
            </a:r>
            <a:endParaRPr lang="en-US" sz="1433" dirty="0">
              <a:latin typeface="Calibri" pitchFamily="34" charset="0"/>
            </a:endParaRPr>
          </a:p>
        </p:txBody>
      </p:sp>
      <p:cxnSp>
        <p:nvCxnSpPr>
          <p:cNvPr id="185" name="Connecteur droit 184"/>
          <p:cNvCxnSpPr/>
          <p:nvPr/>
        </p:nvCxnSpPr>
        <p:spPr>
          <a:xfrm>
            <a:off x="3561072" y="4006943"/>
            <a:ext cx="244071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/>
          <p:cNvCxnSpPr/>
          <p:nvPr/>
        </p:nvCxnSpPr>
        <p:spPr>
          <a:xfrm>
            <a:off x="2925459" y="7135244"/>
            <a:ext cx="302938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ZoneTexte 188"/>
          <p:cNvSpPr txBox="1"/>
          <p:nvPr/>
        </p:nvSpPr>
        <p:spPr>
          <a:xfrm>
            <a:off x="633381" y="1017885"/>
            <a:ext cx="3823433" cy="39766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+mn-lt"/>
              </a:rPr>
              <a:t> </a:t>
            </a:r>
            <a:r>
              <a:rPr lang="fr-FR" u="sng" dirty="0" smtClean="0"/>
              <a:t>Interférométrie à 1 particule</a:t>
            </a:r>
            <a:endParaRPr lang="fr-FR" u="sng" dirty="0" smtClean="0">
              <a:latin typeface="+mn-lt"/>
              <a:sym typeface="Wingdings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3381" y="4267668"/>
            <a:ext cx="3386568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dirty="0"/>
              <a:t> </a:t>
            </a:r>
            <a:r>
              <a:rPr lang="fr-FR" u="sng" dirty="0" smtClean="0"/>
              <a:t>Interférométrie à 2 particules</a:t>
            </a:r>
            <a:endParaRPr lang="fr-FR" u="sng" dirty="0"/>
          </a:p>
        </p:txBody>
      </p:sp>
      <p:sp>
        <p:nvSpPr>
          <p:cNvPr id="273" name="Line 42"/>
          <p:cNvSpPr>
            <a:spLocks noChangeShapeType="1"/>
          </p:cNvSpPr>
          <p:nvPr/>
        </p:nvSpPr>
        <p:spPr bwMode="auto">
          <a:xfrm>
            <a:off x="5915742" y="-842840"/>
            <a:ext cx="14951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28" name="Rectangle 327"/>
          <p:cNvSpPr/>
          <p:nvPr/>
        </p:nvSpPr>
        <p:spPr>
          <a:xfrm>
            <a:off x="6429821" y="7108189"/>
            <a:ext cx="3221203" cy="3128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33" dirty="0"/>
              <a:t>M</a:t>
            </a:r>
            <a:r>
              <a:rPr lang="fr-FR" sz="1433" dirty="0" smtClean="0">
                <a:latin typeface="+mn-lt"/>
              </a:rPr>
              <a:t>. </a:t>
            </a:r>
            <a:r>
              <a:rPr lang="fr-FR" sz="1433" dirty="0" err="1" smtClean="0">
                <a:latin typeface="+mn-lt"/>
              </a:rPr>
              <a:t>Henny</a:t>
            </a:r>
            <a:r>
              <a:rPr lang="fr-FR" sz="1433" dirty="0" smtClean="0">
                <a:latin typeface="+mn-lt"/>
              </a:rPr>
              <a:t> </a:t>
            </a:r>
            <a:r>
              <a:rPr lang="fr-FR" sz="1433" dirty="0">
                <a:latin typeface="+mn-lt"/>
              </a:rPr>
              <a:t>et al., </a:t>
            </a:r>
            <a:r>
              <a:rPr lang="fr-FR" sz="1433" dirty="0" smtClean="0"/>
              <a:t>Science </a:t>
            </a:r>
            <a:r>
              <a:rPr lang="fr-FR" sz="1433" b="1" dirty="0" smtClean="0"/>
              <a:t>284</a:t>
            </a:r>
            <a:r>
              <a:rPr lang="fr-FR" sz="1433" dirty="0" smtClean="0"/>
              <a:t>, 296 (1999)</a:t>
            </a:r>
            <a:endParaRPr lang="fr-FR" sz="1433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2" name="Rectangle 35841"/>
              <p:cNvSpPr/>
              <p:nvPr/>
            </p:nvSpPr>
            <p:spPr>
              <a:xfrm>
                <a:off x="1488200" y="4731613"/>
                <a:ext cx="816185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5842" name="Rectangle 358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200" y="4731613"/>
                <a:ext cx="816185" cy="397673"/>
              </a:xfrm>
              <a:prstGeom prst="rect">
                <a:avLst/>
              </a:prstGeom>
              <a:blipFill>
                <a:blip r:embed="rId2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Rectangle 330"/>
              <p:cNvSpPr/>
              <p:nvPr/>
            </p:nvSpPr>
            <p:spPr>
              <a:xfrm>
                <a:off x="3655203" y="6138255"/>
                <a:ext cx="739753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1" name="Rectangle 3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203" y="6138255"/>
                <a:ext cx="739753" cy="397673"/>
              </a:xfrm>
              <a:prstGeom prst="rect">
                <a:avLst/>
              </a:prstGeom>
              <a:blipFill>
                <a:blip r:embed="rId22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56" name="ZoneTexte 35855"/>
              <p:cNvSpPr txBox="1"/>
              <p:nvPr/>
            </p:nvSpPr>
            <p:spPr>
              <a:xfrm>
                <a:off x="4270361" y="5105312"/>
                <a:ext cx="1311769" cy="305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5856" name="ZoneTexte 358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361" y="5105312"/>
                <a:ext cx="1311769" cy="305340"/>
              </a:xfrm>
              <a:prstGeom prst="rect">
                <a:avLst/>
              </a:prstGeom>
              <a:blipFill>
                <a:blip r:embed="rId23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3" name="Rectangle 332"/>
          <p:cNvSpPr/>
          <p:nvPr/>
        </p:nvSpPr>
        <p:spPr>
          <a:xfrm>
            <a:off x="6649076" y="3809307"/>
            <a:ext cx="2670155" cy="3128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33" dirty="0" smtClean="0">
                <a:latin typeface="+mn-lt"/>
              </a:rPr>
              <a:t>Y</a:t>
            </a:r>
            <a:r>
              <a:rPr lang="fr-FR" sz="1433" dirty="0">
                <a:latin typeface="+mn-lt"/>
              </a:rPr>
              <a:t>. Ji et al., Nature </a:t>
            </a:r>
            <a:r>
              <a:rPr lang="fr-FR" sz="1433" b="1" dirty="0">
                <a:latin typeface="+mn-lt"/>
              </a:rPr>
              <a:t>422</a:t>
            </a:r>
            <a:r>
              <a:rPr lang="fr-FR" sz="1433" dirty="0">
                <a:latin typeface="+mn-lt"/>
              </a:rPr>
              <a:t>, 415 (2003)</a:t>
            </a:r>
          </a:p>
        </p:txBody>
      </p:sp>
      <p:sp>
        <p:nvSpPr>
          <p:cNvPr id="419" name="Rectangle 23"/>
          <p:cNvSpPr>
            <a:spLocks noChangeArrowheads="1"/>
          </p:cNvSpPr>
          <p:nvPr/>
        </p:nvSpPr>
        <p:spPr bwMode="auto">
          <a:xfrm>
            <a:off x="7297604" y="1686603"/>
            <a:ext cx="725246" cy="332200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0" name="Rectangle 27"/>
          <p:cNvSpPr>
            <a:spLocks noChangeArrowheads="1"/>
          </p:cNvSpPr>
          <p:nvPr/>
        </p:nvSpPr>
        <p:spPr bwMode="auto">
          <a:xfrm>
            <a:off x="6905804" y="2604108"/>
            <a:ext cx="1525519" cy="688130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1" name="Rectangle 25"/>
          <p:cNvSpPr>
            <a:spLocks noChangeArrowheads="1"/>
          </p:cNvSpPr>
          <p:nvPr/>
        </p:nvSpPr>
        <p:spPr bwMode="auto">
          <a:xfrm>
            <a:off x="6914140" y="2430098"/>
            <a:ext cx="408472" cy="743496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2" name="Rectangle 26"/>
          <p:cNvSpPr>
            <a:spLocks noChangeArrowheads="1"/>
          </p:cNvSpPr>
          <p:nvPr/>
        </p:nvSpPr>
        <p:spPr bwMode="auto">
          <a:xfrm>
            <a:off x="7997842" y="2445918"/>
            <a:ext cx="416809" cy="743496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3" name="Rectangle 22"/>
          <p:cNvSpPr>
            <a:spLocks noChangeArrowheads="1"/>
          </p:cNvSpPr>
          <p:nvPr/>
        </p:nvSpPr>
        <p:spPr bwMode="auto">
          <a:xfrm>
            <a:off x="6430642" y="1686603"/>
            <a:ext cx="891970" cy="751406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4" name="Rectangle 24"/>
          <p:cNvSpPr>
            <a:spLocks noChangeArrowheads="1"/>
          </p:cNvSpPr>
          <p:nvPr/>
        </p:nvSpPr>
        <p:spPr bwMode="auto">
          <a:xfrm>
            <a:off x="7997842" y="1678693"/>
            <a:ext cx="816945" cy="767224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5" name="Line 7"/>
          <p:cNvSpPr>
            <a:spLocks noChangeShapeType="1"/>
          </p:cNvSpPr>
          <p:nvPr/>
        </p:nvSpPr>
        <p:spPr bwMode="auto">
          <a:xfrm>
            <a:off x="6413970" y="1678693"/>
            <a:ext cx="239248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6" name="Rectangle 8"/>
          <p:cNvSpPr>
            <a:spLocks noChangeArrowheads="1"/>
          </p:cNvSpPr>
          <p:nvPr/>
        </p:nvSpPr>
        <p:spPr bwMode="auto">
          <a:xfrm>
            <a:off x="7314276" y="2018803"/>
            <a:ext cx="683566" cy="58530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7" name="Rectangle 9"/>
          <p:cNvSpPr>
            <a:spLocks noChangeArrowheads="1"/>
          </p:cNvSpPr>
          <p:nvPr/>
        </p:nvSpPr>
        <p:spPr bwMode="auto">
          <a:xfrm>
            <a:off x="6038842" y="1662874"/>
            <a:ext cx="383464" cy="798863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8" name="Rectangle 10"/>
          <p:cNvSpPr>
            <a:spLocks noChangeArrowheads="1"/>
          </p:cNvSpPr>
          <p:nvPr/>
        </p:nvSpPr>
        <p:spPr bwMode="auto">
          <a:xfrm>
            <a:off x="8806450" y="1662874"/>
            <a:ext cx="383464" cy="806772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9" name="Line 17"/>
          <p:cNvSpPr>
            <a:spLocks noChangeShapeType="1"/>
          </p:cNvSpPr>
          <p:nvPr/>
        </p:nvSpPr>
        <p:spPr bwMode="auto">
          <a:xfrm>
            <a:off x="6413970" y="2445918"/>
            <a:ext cx="48349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30" name="Line 18"/>
          <p:cNvSpPr>
            <a:spLocks noChangeShapeType="1"/>
          </p:cNvSpPr>
          <p:nvPr/>
        </p:nvSpPr>
        <p:spPr bwMode="auto">
          <a:xfrm>
            <a:off x="6905804" y="2438008"/>
            <a:ext cx="0" cy="86213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31" name="Line 19"/>
          <p:cNvSpPr>
            <a:spLocks noChangeShapeType="1"/>
          </p:cNvSpPr>
          <p:nvPr/>
        </p:nvSpPr>
        <p:spPr bwMode="auto">
          <a:xfrm flipH="1">
            <a:off x="8422986" y="2445918"/>
            <a:ext cx="37512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32" name="Line 20"/>
          <p:cNvSpPr>
            <a:spLocks noChangeShapeType="1"/>
          </p:cNvSpPr>
          <p:nvPr/>
        </p:nvSpPr>
        <p:spPr bwMode="auto">
          <a:xfrm>
            <a:off x="8422986" y="2453827"/>
            <a:ext cx="0" cy="83841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33" name="Line 21"/>
          <p:cNvSpPr>
            <a:spLocks noChangeShapeType="1"/>
          </p:cNvSpPr>
          <p:nvPr/>
        </p:nvSpPr>
        <p:spPr bwMode="auto">
          <a:xfrm>
            <a:off x="6914140" y="3300147"/>
            <a:ext cx="151718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434" name="Group 14"/>
          <p:cNvGrpSpPr>
            <a:grpSpLocks/>
          </p:cNvGrpSpPr>
          <p:nvPr/>
        </p:nvGrpSpPr>
        <p:grpSpPr bwMode="auto">
          <a:xfrm rot="16200000">
            <a:off x="8108017" y="2309881"/>
            <a:ext cx="221467" cy="525179"/>
            <a:chOff x="4016" y="2264"/>
            <a:chExt cx="272" cy="416"/>
          </a:xfrm>
        </p:grpSpPr>
        <p:sp>
          <p:nvSpPr>
            <p:cNvPr id="512" name="AutoShape 15"/>
            <p:cNvSpPr>
              <a:spLocks noChangeArrowheads="1"/>
            </p:cNvSpPr>
            <p:nvPr/>
          </p:nvSpPr>
          <p:spPr bwMode="auto">
            <a:xfrm>
              <a:off x="4016" y="2488"/>
              <a:ext cx="272" cy="19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" name="AutoShape 16"/>
            <p:cNvSpPr>
              <a:spLocks noChangeArrowheads="1"/>
            </p:cNvSpPr>
            <p:nvPr/>
          </p:nvSpPr>
          <p:spPr bwMode="auto">
            <a:xfrm flipH="1" flipV="1">
              <a:off x="4016" y="2264"/>
              <a:ext cx="272" cy="19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35" name="Group 13"/>
          <p:cNvGrpSpPr>
            <a:grpSpLocks/>
          </p:cNvGrpSpPr>
          <p:nvPr/>
        </p:nvGrpSpPr>
        <p:grpSpPr bwMode="auto">
          <a:xfrm rot="16200000">
            <a:off x="6999307" y="2294062"/>
            <a:ext cx="221467" cy="525179"/>
            <a:chOff x="4016" y="2264"/>
            <a:chExt cx="272" cy="416"/>
          </a:xfrm>
        </p:grpSpPr>
        <p:sp>
          <p:nvSpPr>
            <p:cNvPr id="510" name="AutoShape 11"/>
            <p:cNvSpPr>
              <a:spLocks noChangeArrowheads="1"/>
            </p:cNvSpPr>
            <p:nvPr/>
          </p:nvSpPr>
          <p:spPr bwMode="auto">
            <a:xfrm>
              <a:off x="4016" y="2488"/>
              <a:ext cx="272" cy="19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1" name="AutoShape 12"/>
            <p:cNvSpPr>
              <a:spLocks noChangeArrowheads="1"/>
            </p:cNvSpPr>
            <p:nvPr/>
          </p:nvSpPr>
          <p:spPr bwMode="auto">
            <a:xfrm flipH="1" flipV="1">
              <a:off x="4016" y="2264"/>
              <a:ext cx="272" cy="19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436" name="Rectangle 28"/>
          <p:cNvSpPr>
            <a:spLocks noChangeArrowheads="1"/>
          </p:cNvSpPr>
          <p:nvPr/>
        </p:nvSpPr>
        <p:spPr bwMode="auto">
          <a:xfrm>
            <a:off x="7522680" y="3213143"/>
            <a:ext cx="266757" cy="3638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7" name="Rectangle 29"/>
          <p:cNvSpPr>
            <a:spLocks noChangeArrowheads="1"/>
          </p:cNvSpPr>
          <p:nvPr/>
        </p:nvSpPr>
        <p:spPr bwMode="auto">
          <a:xfrm>
            <a:off x="7547689" y="2493375"/>
            <a:ext cx="208404" cy="142371"/>
          </a:xfrm>
          <a:prstGeom prst="rect">
            <a:avLst/>
          </a:prstGeom>
          <a:solidFill>
            <a:srgbClr val="00CCFF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8" name="Line 30"/>
          <p:cNvSpPr>
            <a:spLocks noChangeShapeType="1"/>
          </p:cNvSpPr>
          <p:nvPr/>
        </p:nvSpPr>
        <p:spPr bwMode="auto">
          <a:xfrm flipV="1">
            <a:off x="7539352" y="2493375"/>
            <a:ext cx="0" cy="1028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39" name="Line 31"/>
          <p:cNvSpPr>
            <a:spLocks noChangeShapeType="1"/>
          </p:cNvSpPr>
          <p:nvPr/>
        </p:nvSpPr>
        <p:spPr bwMode="auto">
          <a:xfrm flipV="1">
            <a:off x="7531016" y="2493375"/>
            <a:ext cx="2334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" name="Line 32"/>
          <p:cNvSpPr>
            <a:spLocks noChangeShapeType="1"/>
          </p:cNvSpPr>
          <p:nvPr/>
        </p:nvSpPr>
        <p:spPr bwMode="auto">
          <a:xfrm flipV="1">
            <a:off x="7756093" y="2493375"/>
            <a:ext cx="0" cy="1028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1" name="Rectangle 33"/>
          <p:cNvSpPr>
            <a:spLocks noChangeArrowheads="1"/>
          </p:cNvSpPr>
          <p:nvPr/>
        </p:nvSpPr>
        <p:spPr bwMode="auto">
          <a:xfrm>
            <a:off x="7489336" y="2366822"/>
            <a:ext cx="325110" cy="189829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42" name="Group 48"/>
          <p:cNvGrpSpPr>
            <a:grpSpLocks/>
          </p:cNvGrpSpPr>
          <p:nvPr/>
        </p:nvGrpSpPr>
        <p:grpSpPr bwMode="auto">
          <a:xfrm rot="16200000">
            <a:off x="7723158" y="2134246"/>
            <a:ext cx="324291" cy="125043"/>
            <a:chOff x="496" y="3696"/>
            <a:chExt cx="328" cy="120"/>
          </a:xfrm>
        </p:grpSpPr>
        <p:sp>
          <p:nvSpPr>
            <p:cNvPr id="507" name="Line 49"/>
            <p:cNvSpPr>
              <a:spLocks noChangeShapeType="1"/>
            </p:cNvSpPr>
            <p:nvPr/>
          </p:nvSpPr>
          <p:spPr bwMode="auto">
            <a:xfrm flipH="1">
              <a:off x="496" y="3696"/>
              <a:ext cx="3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08" name="Line 50"/>
            <p:cNvSpPr>
              <a:spLocks noChangeShapeType="1"/>
            </p:cNvSpPr>
            <p:nvPr/>
          </p:nvSpPr>
          <p:spPr bwMode="auto">
            <a:xfrm>
              <a:off x="536" y="3752"/>
              <a:ext cx="2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09" name="Line 51"/>
            <p:cNvSpPr>
              <a:spLocks noChangeShapeType="1"/>
            </p:cNvSpPr>
            <p:nvPr/>
          </p:nvSpPr>
          <p:spPr bwMode="auto">
            <a:xfrm>
              <a:off x="584" y="3816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43" name="Line 52"/>
          <p:cNvSpPr>
            <a:spLocks noChangeShapeType="1"/>
          </p:cNvSpPr>
          <p:nvPr/>
        </p:nvSpPr>
        <p:spPr bwMode="auto">
          <a:xfrm flipV="1">
            <a:off x="7647722" y="2192813"/>
            <a:ext cx="0" cy="22146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4" name="Line 53"/>
          <p:cNvSpPr>
            <a:spLocks noChangeShapeType="1"/>
          </p:cNvSpPr>
          <p:nvPr/>
        </p:nvSpPr>
        <p:spPr bwMode="auto">
          <a:xfrm>
            <a:off x="7639387" y="2184903"/>
            <a:ext cx="17506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445" name="Groupe 444"/>
          <p:cNvGrpSpPr/>
          <p:nvPr/>
        </p:nvGrpSpPr>
        <p:grpSpPr>
          <a:xfrm flipH="1">
            <a:off x="5613061" y="2066259"/>
            <a:ext cx="432516" cy="300563"/>
            <a:chOff x="197389" y="5770297"/>
            <a:chExt cx="432516" cy="300563"/>
          </a:xfrm>
        </p:grpSpPr>
        <p:grpSp>
          <p:nvGrpSpPr>
            <p:cNvPr id="501" name="Group 44"/>
            <p:cNvGrpSpPr>
              <a:grpSpLocks/>
            </p:cNvGrpSpPr>
            <p:nvPr/>
          </p:nvGrpSpPr>
          <p:grpSpPr bwMode="auto">
            <a:xfrm>
              <a:off x="288122" y="5952217"/>
              <a:ext cx="341783" cy="118643"/>
              <a:chOff x="281" y="3632"/>
              <a:chExt cx="328" cy="120"/>
            </a:xfrm>
          </p:grpSpPr>
          <p:sp>
            <p:nvSpPr>
              <p:cNvPr id="504" name="Line 45"/>
              <p:cNvSpPr>
                <a:spLocks noChangeShapeType="1"/>
              </p:cNvSpPr>
              <p:nvPr/>
            </p:nvSpPr>
            <p:spPr bwMode="auto">
              <a:xfrm>
                <a:off x="281" y="3632"/>
                <a:ext cx="3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5" name="Line 46"/>
              <p:cNvSpPr>
                <a:spLocks noChangeShapeType="1"/>
              </p:cNvSpPr>
              <p:nvPr/>
            </p:nvSpPr>
            <p:spPr bwMode="auto">
              <a:xfrm>
                <a:off x="321" y="3688"/>
                <a:ext cx="2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6" name="Line 47"/>
              <p:cNvSpPr>
                <a:spLocks noChangeShapeType="1"/>
              </p:cNvSpPr>
              <p:nvPr/>
            </p:nvSpPr>
            <p:spPr bwMode="auto">
              <a:xfrm>
                <a:off x="369" y="375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02" name="Line 54"/>
            <p:cNvSpPr>
              <a:spLocks noChangeShapeType="1"/>
            </p:cNvSpPr>
            <p:nvPr/>
          </p:nvSpPr>
          <p:spPr bwMode="auto">
            <a:xfrm>
              <a:off x="197389" y="5778206"/>
              <a:ext cx="25759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03" name="Line 55"/>
            <p:cNvSpPr>
              <a:spLocks noChangeShapeType="1"/>
            </p:cNvSpPr>
            <p:nvPr/>
          </p:nvSpPr>
          <p:spPr bwMode="auto">
            <a:xfrm>
              <a:off x="446645" y="5770297"/>
              <a:ext cx="0" cy="1740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46" name="Text Box 60"/>
          <p:cNvSpPr txBox="1">
            <a:spLocks noChangeArrowheads="1"/>
          </p:cNvSpPr>
          <p:nvPr/>
        </p:nvSpPr>
        <p:spPr bwMode="auto">
          <a:xfrm>
            <a:off x="7458074" y="3205233"/>
            <a:ext cx="393096" cy="34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 dirty="0"/>
              <a:t>V</a:t>
            </a:r>
            <a:r>
              <a:rPr lang="fr-FR" sz="1800" b="1" baseline="-25000" dirty="0"/>
              <a:t>G</a:t>
            </a:r>
          </a:p>
        </p:txBody>
      </p:sp>
      <p:sp>
        <p:nvSpPr>
          <p:cNvPr id="447" name="Line 95"/>
          <p:cNvSpPr>
            <a:spLocks noChangeShapeType="1"/>
          </p:cNvSpPr>
          <p:nvPr/>
        </p:nvSpPr>
        <p:spPr bwMode="auto">
          <a:xfrm flipH="1">
            <a:off x="6989166" y="2622894"/>
            <a:ext cx="121916" cy="8403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8" name="Line 94"/>
          <p:cNvSpPr>
            <a:spLocks noChangeShapeType="1"/>
          </p:cNvSpPr>
          <p:nvPr/>
        </p:nvSpPr>
        <p:spPr bwMode="auto">
          <a:xfrm>
            <a:off x="7110040" y="2484477"/>
            <a:ext cx="3126" cy="14237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9" name="Line 96"/>
          <p:cNvSpPr>
            <a:spLocks noChangeShapeType="1"/>
          </p:cNvSpPr>
          <p:nvPr/>
        </p:nvSpPr>
        <p:spPr bwMode="auto">
          <a:xfrm flipH="1">
            <a:off x="7113166" y="2399450"/>
            <a:ext cx="129211" cy="8898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" name="Line 99"/>
          <p:cNvSpPr>
            <a:spLocks noChangeShapeType="1"/>
          </p:cNvSpPr>
          <p:nvPr/>
        </p:nvSpPr>
        <p:spPr bwMode="auto">
          <a:xfrm rot="19200000" flipH="1" flipV="1">
            <a:off x="7112939" y="2470013"/>
            <a:ext cx="54454" cy="223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1" name="Line 101"/>
          <p:cNvSpPr>
            <a:spLocks noChangeShapeType="1"/>
          </p:cNvSpPr>
          <p:nvPr/>
        </p:nvSpPr>
        <p:spPr bwMode="auto">
          <a:xfrm rot="8700000" flipH="1">
            <a:off x="7049540" y="2646385"/>
            <a:ext cx="43906" cy="4126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2" name="Line 71"/>
          <p:cNvSpPr>
            <a:spLocks noChangeShapeType="1"/>
          </p:cNvSpPr>
          <p:nvPr/>
        </p:nvSpPr>
        <p:spPr bwMode="auto">
          <a:xfrm flipV="1">
            <a:off x="7231956" y="1947618"/>
            <a:ext cx="855499" cy="197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3" name="Line 108"/>
          <p:cNvSpPr>
            <a:spLocks noChangeShapeType="1"/>
          </p:cNvSpPr>
          <p:nvPr/>
        </p:nvSpPr>
        <p:spPr bwMode="auto">
          <a:xfrm rot="16200000" flipV="1">
            <a:off x="8048995" y="2222010"/>
            <a:ext cx="59320" cy="93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4" name="Line 106"/>
          <p:cNvSpPr>
            <a:spLocks noChangeShapeType="1"/>
          </p:cNvSpPr>
          <p:nvPr/>
        </p:nvSpPr>
        <p:spPr bwMode="auto">
          <a:xfrm flipH="1">
            <a:off x="7522680" y="1946629"/>
            <a:ext cx="53143" cy="9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5" name="Line 70"/>
          <p:cNvSpPr>
            <a:spLocks noChangeShapeType="1"/>
          </p:cNvSpPr>
          <p:nvPr/>
        </p:nvSpPr>
        <p:spPr bwMode="auto">
          <a:xfrm flipV="1">
            <a:off x="7238208" y="1948606"/>
            <a:ext cx="0" cy="45479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6" name="Line 72"/>
          <p:cNvSpPr>
            <a:spLocks noChangeShapeType="1"/>
          </p:cNvSpPr>
          <p:nvPr/>
        </p:nvSpPr>
        <p:spPr bwMode="auto">
          <a:xfrm>
            <a:off x="8081227" y="1946629"/>
            <a:ext cx="0" cy="48248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7" name="Line 84"/>
          <p:cNvSpPr>
            <a:spLocks noChangeShapeType="1"/>
          </p:cNvSpPr>
          <p:nvPr/>
        </p:nvSpPr>
        <p:spPr bwMode="auto">
          <a:xfrm>
            <a:off x="8075993" y="2423178"/>
            <a:ext cx="137547" cy="9590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8" name="Line 73"/>
          <p:cNvSpPr>
            <a:spLocks noChangeShapeType="1"/>
          </p:cNvSpPr>
          <p:nvPr/>
        </p:nvSpPr>
        <p:spPr bwMode="auto">
          <a:xfrm>
            <a:off x="6989165" y="2706933"/>
            <a:ext cx="0" cy="49830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9" name="Line 74"/>
          <p:cNvSpPr>
            <a:spLocks noChangeShapeType="1"/>
          </p:cNvSpPr>
          <p:nvPr/>
        </p:nvSpPr>
        <p:spPr bwMode="auto">
          <a:xfrm>
            <a:off x="6984997" y="3205234"/>
            <a:ext cx="420976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0" name="Line 75"/>
          <p:cNvSpPr>
            <a:spLocks noChangeShapeType="1"/>
          </p:cNvSpPr>
          <p:nvPr/>
        </p:nvSpPr>
        <p:spPr bwMode="auto">
          <a:xfrm flipV="1">
            <a:off x="7399721" y="3090545"/>
            <a:ext cx="116706" cy="11963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1" name="Line 77"/>
          <p:cNvSpPr>
            <a:spLocks noChangeShapeType="1"/>
          </p:cNvSpPr>
          <p:nvPr/>
        </p:nvSpPr>
        <p:spPr bwMode="auto">
          <a:xfrm flipH="1">
            <a:off x="7514344" y="3094500"/>
            <a:ext cx="241749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2" name="Line 78"/>
          <p:cNvSpPr>
            <a:spLocks noChangeShapeType="1"/>
          </p:cNvSpPr>
          <p:nvPr/>
        </p:nvSpPr>
        <p:spPr bwMode="auto">
          <a:xfrm rot="5400000" flipV="1">
            <a:off x="7761858" y="3080585"/>
            <a:ext cx="97880" cy="11879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3" name="Line 79"/>
          <p:cNvSpPr>
            <a:spLocks noChangeShapeType="1"/>
          </p:cNvSpPr>
          <p:nvPr/>
        </p:nvSpPr>
        <p:spPr bwMode="auto">
          <a:xfrm>
            <a:off x="7864463" y="3189414"/>
            <a:ext cx="464741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4" name="Line 80"/>
          <p:cNvSpPr>
            <a:spLocks noChangeShapeType="1"/>
          </p:cNvSpPr>
          <p:nvPr/>
        </p:nvSpPr>
        <p:spPr bwMode="auto">
          <a:xfrm>
            <a:off x="8330246" y="2722752"/>
            <a:ext cx="0" cy="47259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5" name="Line 86"/>
          <p:cNvSpPr>
            <a:spLocks noChangeShapeType="1"/>
          </p:cNvSpPr>
          <p:nvPr/>
        </p:nvSpPr>
        <p:spPr bwMode="auto">
          <a:xfrm>
            <a:off x="8214582" y="2642668"/>
            <a:ext cx="119832" cy="8206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6" name="Line 107"/>
          <p:cNvSpPr>
            <a:spLocks noChangeShapeType="1"/>
          </p:cNvSpPr>
          <p:nvPr/>
        </p:nvSpPr>
        <p:spPr bwMode="auto">
          <a:xfrm flipH="1">
            <a:off x="7588424" y="3094500"/>
            <a:ext cx="62521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7" name="Line 109"/>
          <p:cNvSpPr>
            <a:spLocks noChangeShapeType="1"/>
          </p:cNvSpPr>
          <p:nvPr/>
        </p:nvSpPr>
        <p:spPr bwMode="auto">
          <a:xfrm rot="16200000" flipH="1">
            <a:off x="8300585" y="2940264"/>
            <a:ext cx="59321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8" name="Line 83"/>
          <p:cNvSpPr>
            <a:spLocks noChangeShapeType="1"/>
          </p:cNvSpPr>
          <p:nvPr/>
        </p:nvSpPr>
        <p:spPr bwMode="auto">
          <a:xfrm flipH="1">
            <a:off x="8213540" y="2518092"/>
            <a:ext cx="2084" cy="13248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9" name="Line 85"/>
          <p:cNvSpPr>
            <a:spLocks noChangeShapeType="1"/>
          </p:cNvSpPr>
          <p:nvPr/>
        </p:nvSpPr>
        <p:spPr bwMode="auto">
          <a:xfrm flipV="1">
            <a:off x="8214582" y="2358913"/>
            <a:ext cx="193816" cy="16214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0" name="Line 112"/>
          <p:cNvSpPr>
            <a:spLocks noChangeShapeType="1"/>
          </p:cNvSpPr>
          <p:nvPr/>
        </p:nvSpPr>
        <p:spPr bwMode="auto">
          <a:xfrm rot="18900000" flipH="1" flipV="1">
            <a:off x="8262847" y="2467936"/>
            <a:ext cx="31631" cy="76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1" name="Line 90"/>
          <p:cNvSpPr>
            <a:spLocks noChangeShapeType="1"/>
          </p:cNvSpPr>
          <p:nvPr/>
        </p:nvSpPr>
        <p:spPr bwMode="auto">
          <a:xfrm>
            <a:off x="7120462" y="2617949"/>
            <a:ext cx="129732" cy="9358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2" name="Line 113"/>
          <p:cNvSpPr>
            <a:spLocks noChangeShapeType="1"/>
          </p:cNvSpPr>
          <p:nvPr/>
        </p:nvSpPr>
        <p:spPr bwMode="auto">
          <a:xfrm rot="12900000" flipH="1">
            <a:off x="7187999" y="2683131"/>
            <a:ext cx="62521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3" name="Line 91"/>
          <p:cNvSpPr>
            <a:spLocks noChangeShapeType="1"/>
          </p:cNvSpPr>
          <p:nvPr/>
        </p:nvSpPr>
        <p:spPr bwMode="auto">
          <a:xfrm flipH="1">
            <a:off x="7575821" y="2556651"/>
            <a:ext cx="38556" cy="15028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4" name="Line 92"/>
          <p:cNvSpPr>
            <a:spLocks noChangeShapeType="1"/>
          </p:cNvSpPr>
          <p:nvPr/>
        </p:nvSpPr>
        <p:spPr bwMode="auto">
          <a:xfrm flipH="1">
            <a:off x="7242377" y="2710649"/>
            <a:ext cx="325111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5" name="Line 93"/>
          <p:cNvSpPr>
            <a:spLocks noChangeShapeType="1"/>
          </p:cNvSpPr>
          <p:nvPr/>
        </p:nvSpPr>
        <p:spPr bwMode="auto">
          <a:xfrm flipH="1">
            <a:off x="8406314" y="2358913"/>
            <a:ext cx="39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6" name="Line 116"/>
          <p:cNvSpPr>
            <a:spLocks noChangeShapeType="1"/>
          </p:cNvSpPr>
          <p:nvPr/>
        </p:nvSpPr>
        <p:spPr bwMode="auto">
          <a:xfrm flipH="1">
            <a:off x="8586438" y="2355947"/>
            <a:ext cx="62521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7" name="Line 117"/>
          <p:cNvSpPr>
            <a:spLocks noChangeShapeType="1"/>
          </p:cNvSpPr>
          <p:nvPr/>
        </p:nvSpPr>
        <p:spPr bwMode="auto">
          <a:xfrm rot="15201968">
            <a:off x="7567877" y="2598254"/>
            <a:ext cx="59521" cy="3701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478" name="Object 1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478208"/>
              </p:ext>
            </p:extLst>
          </p:nvPr>
        </p:nvGraphicFramePr>
        <p:xfrm>
          <a:off x="8282789" y="1980270"/>
          <a:ext cx="277178" cy="168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63" name="Equation" r:id="rId24" imgW="317160" imgH="203040" progId="Equation.3">
                  <p:embed/>
                </p:oleObj>
              </mc:Choice>
              <mc:Fallback>
                <p:oleObj name="Equation" r:id="rId24" imgW="317160" imgH="203040" progId="Equation.3">
                  <p:embed/>
                  <p:pic>
                    <p:nvPicPr>
                      <p:cNvPr id="320" name="Object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2789" y="1980270"/>
                        <a:ext cx="277178" cy="1680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9" name="Group 148"/>
          <p:cNvGrpSpPr>
            <a:grpSpLocks/>
          </p:cNvGrpSpPr>
          <p:nvPr/>
        </p:nvGrpSpPr>
        <p:grpSpPr bwMode="auto">
          <a:xfrm>
            <a:off x="8324470" y="1869591"/>
            <a:ext cx="206321" cy="83051"/>
            <a:chOff x="1668" y="2075"/>
            <a:chExt cx="198" cy="84"/>
          </a:xfrm>
        </p:grpSpPr>
        <p:sp>
          <p:nvSpPr>
            <p:cNvPr id="498" name="Line 142"/>
            <p:cNvSpPr>
              <a:spLocks noChangeShapeType="1"/>
            </p:cNvSpPr>
            <p:nvPr/>
          </p:nvSpPr>
          <p:spPr bwMode="auto">
            <a:xfrm>
              <a:off x="1668" y="2119"/>
              <a:ext cx="19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99" name="Line 146"/>
            <p:cNvSpPr>
              <a:spLocks noChangeShapeType="1"/>
            </p:cNvSpPr>
            <p:nvPr/>
          </p:nvSpPr>
          <p:spPr bwMode="auto">
            <a:xfrm>
              <a:off x="1860" y="2075"/>
              <a:ext cx="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00" name="Line 147"/>
            <p:cNvSpPr>
              <a:spLocks noChangeShapeType="1"/>
            </p:cNvSpPr>
            <p:nvPr/>
          </p:nvSpPr>
          <p:spPr bwMode="auto">
            <a:xfrm>
              <a:off x="1668" y="2075"/>
              <a:ext cx="0" cy="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80" name="Group 152"/>
          <p:cNvGrpSpPr>
            <a:grpSpLocks/>
          </p:cNvGrpSpPr>
          <p:nvPr/>
        </p:nvGrpSpPr>
        <p:grpSpPr bwMode="auto">
          <a:xfrm>
            <a:off x="6603618" y="1981233"/>
            <a:ext cx="364707" cy="193784"/>
            <a:chOff x="672" y="1640"/>
            <a:chExt cx="350" cy="196"/>
          </a:xfrm>
        </p:grpSpPr>
        <p:grpSp>
          <p:nvGrpSpPr>
            <p:cNvPr id="494" name="Group 153"/>
            <p:cNvGrpSpPr>
              <a:grpSpLocks/>
            </p:cNvGrpSpPr>
            <p:nvPr/>
          </p:nvGrpSpPr>
          <p:grpSpPr bwMode="auto">
            <a:xfrm>
              <a:off x="672" y="1674"/>
              <a:ext cx="156" cy="162"/>
              <a:chOff x="672" y="1674"/>
              <a:chExt cx="156" cy="162"/>
            </a:xfrm>
          </p:grpSpPr>
          <p:sp>
            <p:nvSpPr>
              <p:cNvPr id="496" name="Oval 154"/>
              <p:cNvSpPr>
                <a:spLocks noChangeArrowheads="1"/>
              </p:cNvSpPr>
              <p:nvPr/>
            </p:nvSpPr>
            <p:spPr bwMode="auto">
              <a:xfrm>
                <a:off x="720" y="1728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7" name="Oval 155"/>
              <p:cNvSpPr>
                <a:spLocks noChangeArrowheads="1"/>
              </p:cNvSpPr>
              <p:nvPr/>
            </p:nvSpPr>
            <p:spPr bwMode="auto">
              <a:xfrm>
                <a:off x="672" y="1674"/>
                <a:ext cx="156" cy="16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aphicFrame>
          <p:nvGraphicFramePr>
            <p:cNvPr id="495" name="Object 156"/>
            <p:cNvGraphicFramePr>
              <a:graphicFrameLocks noChangeAspect="1"/>
            </p:cNvGraphicFramePr>
            <p:nvPr/>
          </p:nvGraphicFramePr>
          <p:xfrm>
            <a:off x="876" y="1640"/>
            <a:ext cx="146" cy="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64" name="Equation" r:id="rId26" imgW="152280" imgH="203040" progId="">
                    <p:embed/>
                  </p:oleObj>
                </mc:Choice>
                <mc:Fallback>
                  <p:oleObj name="Equation" r:id="rId26" imgW="152280" imgH="203040" progId="">
                    <p:embed/>
                    <p:pic>
                      <p:nvPicPr>
                        <p:cNvPr id="327" name="Object 1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6" y="1640"/>
                          <a:ext cx="146" cy="1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81" name="Groupe 480"/>
          <p:cNvGrpSpPr/>
          <p:nvPr/>
        </p:nvGrpSpPr>
        <p:grpSpPr>
          <a:xfrm flipH="1">
            <a:off x="9189913" y="1831891"/>
            <a:ext cx="641265" cy="658748"/>
            <a:chOff x="1747855" y="4328860"/>
            <a:chExt cx="641265" cy="658748"/>
          </a:xfrm>
        </p:grpSpPr>
        <p:sp>
          <p:nvSpPr>
            <p:cNvPr id="486" name="Oval 34"/>
            <p:cNvSpPr>
              <a:spLocks noChangeArrowheads="1"/>
            </p:cNvSpPr>
            <p:nvPr/>
          </p:nvSpPr>
          <p:spPr bwMode="auto">
            <a:xfrm>
              <a:off x="1776518" y="4369532"/>
              <a:ext cx="400136" cy="38756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7" name="ZoneTexte 72"/>
            <p:cNvSpPr txBox="1">
              <a:spLocks noChangeArrowheads="1"/>
            </p:cNvSpPr>
            <p:nvPr/>
          </p:nvSpPr>
          <p:spPr bwMode="auto">
            <a:xfrm>
              <a:off x="1747855" y="4328860"/>
              <a:ext cx="405581" cy="51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646" dirty="0"/>
                <a:t>V</a:t>
              </a:r>
            </a:p>
          </p:txBody>
        </p:sp>
        <p:grpSp>
          <p:nvGrpSpPr>
            <p:cNvPr id="488" name="Group 44"/>
            <p:cNvGrpSpPr>
              <a:grpSpLocks/>
            </p:cNvGrpSpPr>
            <p:nvPr/>
          </p:nvGrpSpPr>
          <p:grpSpPr bwMode="auto">
            <a:xfrm>
              <a:off x="1812660" y="4868965"/>
              <a:ext cx="341783" cy="118643"/>
              <a:chOff x="281" y="3632"/>
              <a:chExt cx="328" cy="120"/>
            </a:xfrm>
          </p:grpSpPr>
          <p:sp>
            <p:nvSpPr>
              <p:cNvPr id="491" name="Line 45"/>
              <p:cNvSpPr>
                <a:spLocks noChangeShapeType="1"/>
              </p:cNvSpPr>
              <p:nvPr/>
            </p:nvSpPr>
            <p:spPr bwMode="auto">
              <a:xfrm>
                <a:off x="281" y="3632"/>
                <a:ext cx="3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2" name="Line 46"/>
              <p:cNvSpPr>
                <a:spLocks noChangeShapeType="1"/>
              </p:cNvSpPr>
              <p:nvPr/>
            </p:nvSpPr>
            <p:spPr bwMode="auto">
              <a:xfrm>
                <a:off x="321" y="3688"/>
                <a:ext cx="2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3" name="Line 47"/>
              <p:cNvSpPr>
                <a:spLocks noChangeShapeType="1"/>
              </p:cNvSpPr>
              <p:nvPr/>
            </p:nvSpPr>
            <p:spPr bwMode="auto">
              <a:xfrm>
                <a:off x="369" y="375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89" name="Line 54"/>
            <p:cNvSpPr>
              <a:spLocks noChangeShapeType="1"/>
            </p:cNvSpPr>
            <p:nvPr/>
          </p:nvSpPr>
          <p:spPr bwMode="auto">
            <a:xfrm>
              <a:off x="2178250" y="4559129"/>
              <a:ext cx="21087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90" name="Line 55"/>
            <p:cNvSpPr>
              <a:spLocks noChangeShapeType="1"/>
            </p:cNvSpPr>
            <p:nvPr/>
          </p:nvSpPr>
          <p:spPr bwMode="auto">
            <a:xfrm>
              <a:off x="1971183" y="4757639"/>
              <a:ext cx="0" cy="1034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2" name="Line 109"/>
          <p:cNvSpPr>
            <a:spLocks noChangeShapeType="1"/>
          </p:cNvSpPr>
          <p:nvPr/>
        </p:nvSpPr>
        <p:spPr bwMode="auto">
          <a:xfrm rot="16200000">
            <a:off x="6941655" y="2983780"/>
            <a:ext cx="89084" cy="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83" name="Line 66"/>
          <p:cNvSpPr>
            <a:spLocks noChangeShapeType="1"/>
          </p:cNvSpPr>
          <p:nvPr/>
        </p:nvSpPr>
        <p:spPr bwMode="auto">
          <a:xfrm>
            <a:off x="6422000" y="2398459"/>
            <a:ext cx="55852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84" name="Line 97"/>
          <p:cNvSpPr>
            <a:spLocks noChangeShapeType="1"/>
          </p:cNvSpPr>
          <p:nvPr/>
        </p:nvSpPr>
        <p:spPr bwMode="auto">
          <a:xfrm>
            <a:off x="6978439" y="2397471"/>
            <a:ext cx="138589" cy="9887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85" name="Line 98"/>
          <p:cNvSpPr>
            <a:spLocks noChangeShapeType="1"/>
          </p:cNvSpPr>
          <p:nvPr/>
        </p:nvSpPr>
        <p:spPr bwMode="auto">
          <a:xfrm flipH="1">
            <a:off x="6677074" y="2396481"/>
            <a:ext cx="78373" cy="989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45" name="Groupe 44"/>
          <p:cNvGrpSpPr/>
          <p:nvPr/>
        </p:nvGrpSpPr>
        <p:grpSpPr>
          <a:xfrm>
            <a:off x="5732234" y="4450077"/>
            <a:ext cx="3925503" cy="2612101"/>
            <a:chOff x="5966161" y="4476312"/>
            <a:chExt cx="3925503" cy="2612101"/>
          </a:xfrm>
        </p:grpSpPr>
        <p:sp>
          <p:nvSpPr>
            <p:cNvPr id="577" name="Ellipse 576"/>
            <p:cNvSpPr/>
            <p:nvPr/>
          </p:nvSpPr>
          <p:spPr>
            <a:xfrm>
              <a:off x="9281850" y="6272965"/>
              <a:ext cx="609814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/>
              <a:endParaRPr lang="fr-FR"/>
            </a:p>
          </p:txBody>
        </p:sp>
        <p:grpSp>
          <p:nvGrpSpPr>
            <p:cNvPr id="514" name="Groupe 513"/>
            <p:cNvGrpSpPr/>
            <p:nvPr/>
          </p:nvGrpSpPr>
          <p:grpSpPr>
            <a:xfrm>
              <a:off x="6575147" y="4476312"/>
              <a:ext cx="2777496" cy="2612101"/>
              <a:chOff x="4292779" y="1843752"/>
              <a:chExt cx="3600226" cy="3320714"/>
            </a:xfrm>
          </p:grpSpPr>
          <p:sp>
            <p:nvSpPr>
              <p:cNvPr id="515" name="Rectangle 27"/>
              <p:cNvSpPr>
                <a:spLocks noChangeArrowheads="1"/>
              </p:cNvSpPr>
              <p:nvPr/>
            </p:nvSpPr>
            <p:spPr bwMode="auto">
              <a:xfrm>
                <a:off x="6004525" y="2161834"/>
                <a:ext cx="755189" cy="511424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16" name="Rectangle 27"/>
              <p:cNvSpPr>
                <a:spLocks noChangeArrowheads="1"/>
              </p:cNvSpPr>
              <p:nvPr/>
            </p:nvSpPr>
            <p:spPr bwMode="auto">
              <a:xfrm rot="2207500">
                <a:off x="6374935" y="2339198"/>
                <a:ext cx="1288797" cy="504428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17" name="Rectangle 27"/>
              <p:cNvSpPr>
                <a:spLocks noChangeArrowheads="1"/>
              </p:cNvSpPr>
              <p:nvPr/>
            </p:nvSpPr>
            <p:spPr bwMode="auto">
              <a:xfrm rot="2314121">
                <a:off x="4513263" y="4087855"/>
                <a:ext cx="286181" cy="225430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8" name="Rectangle 27"/>
              <p:cNvSpPr>
                <a:spLocks noChangeArrowheads="1"/>
              </p:cNvSpPr>
              <p:nvPr/>
            </p:nvSpPr>
            <p:spPr bwMode="auto">
              <a:xfrm rot="2314121">
                <a:off x="4734453" y="4220284"/>
                <a:ext cx="1006125" cy="500447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9" name="Rectangle 27"/>
              <p:cNvSpPr>
                <a:spLocks noChangeArrowheads="1"/>
              </p:cNvSpPr>
              <p:nvPr/>
            </p:nvSpPr>
            <p:spPr bwMode="auto">
              <a:xfrm>
                <a:off x="5462457" y="4314483"/>
                <a:ext cx="752150" cy="648891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0" name="Rectangle 519"/>
              <p:cNvSpPr/>
              <p:nvPr/>
            </p:nvSpPr>
            <p:spPr>
              <a:xfrm rot="2702279">
                <a:off x="6113056" y="3427278"/>
                <a:ext cx="222837" cy="304409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1" name="Rectangle 520"/>
              <p:cNvSpPr/>
              <p:nvPr/>
            </p:nvSpPr>
            <p:spPr>
              <a:xfrm rot="2702279">
                <a:off x="5846240" y="3282416"/>
                <a:ext cx="222837" cy="304409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2" name="Rectangle 521"/>
              <p:cNvSpPr/>
              <p:nvPr/>
            </p:nvSpPr>
            <p:spPr>
              <a:xfrm>
                <a:off x="5968732" y="2234200"/>
                <a:ext cx="287018" cy="1226965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3" name="Rectangle 27"/>
              <p:cNvSpPr>
                <a:spLocks noChangeArrowheads="1"/>
              </p:cNvSpPr>
              <p:nvPr/>
            </p:nvSpPr>
            <p:spPr bwMode="auto">
              <a:xfrm>
                <a:off x="4676241" y="3456458"/>
                <a:ext cx="1558127" cy="910284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4" name="Rectangle 27"/>
              <p:cNvSpPr>
                <a:spLocks noChangeArrowheads="1"/>
              </p:cNvSpPr>
              <p:nvPr/>
            </p:nvSpPr>
            <p:spPr bwMode="auto">
              <a:xfrm>
                <a:off x="5999080" y="2648460"/>
                <a:ext cx="1525519" cy="910284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25" name="Rectangle 524"/>
              <p:cNvSpPr>
                <a:spLocks noChangeArrowheads="1"/>
              </p:cNvSpPr>
              <p:nvPr/>
            </p:nvSpPr>
            <p:spPr bwMode="auto">
              <a:xfrm rot="16200000">
                <a:off x="6094366" y="1632098"/>
                <a:ext cx="383464" cy="806772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6" name="Line 17"/>
              <p:cNvSpPr>
                <a:spLocks noChangeShapeType="1"/>
              </p:cNvSpPr>
              <p:nvPr/>
            </p:nvSpPr>
            <p:spPr bwMode="auto">
              <a:xfrm>
                <a:off x="6372261" y="3560355"/>
                <a:ext cx="1137281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27" name="Line 17"/>
              <p:cNvSpPr>
                <a:spLocks noChangeShapeType="1"/>
              </p:cNvSpPr>
              <p:nvPr/>
            </p:nvSpPr>
            <p:spPr bwMode="auto">
              <a:xfrm flipV="1">
                <a:off x="5954905" y="2221857"/>
                <a:ext cx="11703" cy="10568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28" name="Rectangle 527"/>
              <p:cNvSpPr>
                <a:spLocks noChangeArrowheads="1"/>
              </p:cNvSpPr>
              <p:nvPr/>
            </p:nvSpPr>
            <p:spPr bwMode="auto">
              <a:xfrm>
                <a:off x="7509541" y="2802138"/>
                <a:ext cx="383464" cy="806772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9" name="Line 17"/>
              <p:cNvSpPr>
                <a:spLocks noChangeShapeType="1"/>
              </p:cNvSpPr>
              <p:nvPr/>
            </p:nvSpPr>
            <p:spPr bwMode="auto">
              <a:xfrm flipH="1" flipV="1">
                <a:off x="6698616" y="2028496"/>
                <a:ext cx="1004898" cy="76627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30" name="Rectangle 529"/>
              <p:cNvSpPr>
                <a:spLocks noChangeArrowheads="1"/>
              </p:cNvSpPr>
              <p:nvPr/>
            </p:nvSpPr>
            <p:spPr bwMode="auto">
              <a:xfrm rot="5400000">
                <a:off x="5707954" y="4569348"/>
                <a:ext cx="383464" cy="806772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1" name="Line 17"/>
              <p:cNvSpPr>
                <a:spLocks noChangeShapeType="1"/>
              </p:cNvSpPr>
              <p:nvPr/>
            </p:nvSpPr>
            <p:spPr bwMode="auto">
              <a:xfrm rot="10800000">
                <a:off x="4676241" y="3447862"/>
                <a:ext cx="111145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32" name="Line 17"/>
              <p:cNvSpPr>
                <a:spLocks noChangeShapeType="1"/>
              </p:cNvSpPr>
              <p:nvPr/>
            </p:nvSpPr>
            <p:spPr bwMode="auto">
              <a:xfrm rot="10800000" flipV="1">
                <a:off x="6219174" y="3718104"/>
                <a:ext cx="15195" cy="106825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33" name="Rectangle 532"/>
              <p:cNvSpPr>
                <a:spLocks noChangeArrowheads="1"/>
              </p:cNvSpPr>
              <p:nvPr/>
            </p:nvSpPr>
            <p:spPr bwMode="auto">
              <a:xfrm rot="10800000">
                <a:off x="4292779" y="3399308"/>
                <a:ext cx="383464" cy="806772"/>
              </a:xfrm>
              <a:prstGeom prst="rect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4" name="Line 17"/>
              <p:cNvSpPr>
                <a:spLocks noChangeShapeType="1"/>
              </p:cNvSpPr>
              <p:nvPr/>
            </p:nvSpPr>
            <p:spPr bwMode="auto">
              <a:xfrm rot="10800000" flipH="1" flipV="1">
                <a:off x="4482270" y="4213451"/>
                <a:ext cx="1004898" cy="76627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cxnSp>
            <p:nvCxnSpPr>
              <p:cNvPr id="536" name="Connecteur droit 535"/>
              <p:cNvCxnSpPr>
                <a:endCxn id="527" idx="0"/>
              </p:cNvCxnSpPr>
              <p:nvPr/>
            </p:nvCxnSpPr>
            <p:spPr>
              <a:xfrm flipV="1">
                <a:off x="5787696" y="3278688"/>
                <a:ext cx="167209" cy="16917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Connecteur droit 536"/>
              <p:cNvCxnSpPr>
                <a:stCxn id="532" idx="0"/>
              </p:cNvCxnSpPr>
              <p:nvPr/>
            </p:nvCxnSpPr>
            <p:spPr>
              <a:xfrm flipV="1">
                <a:off x="6234369" y="3560355"/>
                <a:ext cx="152307" cy="15774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8" name="Groupe 537"/>
              <p:cNvGrpSpPr/>
              <p:nvPr/>
            </p:nvGrpSpPr>
            <p:grpSpPr>
              <a:xfrm>
                <a:off x="5680758" y="3168848"/>
                <a:ext cx="823727" cy="670524"/>
                <a:chOff x="5680758" y="3168848"/>
                <a:chExt cx="823727" cy="670524"/>
              </a:xfrm>
            </p:grpSpPr>
            <p:sp>
              <p:nvSpPr>
                <p:cNvPr id="560" name="AutoShape 11"/>
                <p:cNvSpPr>
                  <a:spLocks noChangeArrowheads="1"/>
                </p:cNvSpPr>
                <p:nvPr/>
              </p:nvSpPr>
              <p:spPr bwMode="auto">
                <a:xfrm rot="18446924">
                  <a:off x="6130616" y="3465503"/>
                  <a:ext cx="358659" cy="389079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61" name="AutoShape 12"/>
                <p:cNvSpPr>
                  <a:spLocks noChangeArrowheads="1"/>
                </p:cNvSpPr>
                <p:nvPr/>
              </p:nvSpPr>
              <p:spPr bwMode="auto">
                <a:xfrm rot="18446924" flipH="1" flipV="1">
                  <a:off x="5695968" y="3153638"/>
                  <a:ext cx="358659" cy="389079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539" name="Line 66"/>
              <p:cNvSpPr>
                <a:spLocks noChangeShapeType="1"/>
              </p:cNvSpPr>
              <p:nvPr/>
            </p:nvSpPr>
            <p:spPr bwMode="auto">
              <a:xfrm>
                <a:off x="4689005" y="3499594"/>
                <a:ext cx="1102187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0" name="Line 97"/>
              <p:cNvSpPr>
                <a:spLocks noChangeShapeType="1"/>
              </p:cNvSpPr>
              <p:nvPr/>
            </p:nvSpPr>
            <p:spPr bwMode="auto">
              <a:xfrm>
                <a:off x="6049469" y="3492383"/>
                <a:ext cx="65042" cy="4147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41" name="Line 98"/>
              <p:cNvSpPr>
                <a:spLocks noChangeShapeType="1"/>
              </p:cNvSpPr>
              <p:nvPr/>
            </p:nvSpPr>
            <p:spPr bwMode="auto">
              <a:xfrm>
                <a:off x="5068586" y="3499594"/>
                <a:ext cx="6252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2" name="Line 66"/>
              <p:cNvSpPr>
                <a:spLocks noChangeShapeType="1"/>
              </p:cNvSpPr>
              <p:nvPr/>
            </p:nvSpPr>
            <p:spPr bwMode="auto">
              <a:xfrm flipV="1">
                <a:off x="6033451" y="2217789"/>
                <a:ext cx="8414" cy="103673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3" name="Line 66"/>
              <p:cNvSpPr>
                <a:spLocks noChangeShapeType="1"/>
              </p:cNvSpPr>
              <p:nvPr/>
            </p:nvSpPr>
            <p:spPr bwMode="auto">
              <a:xfrm flipV="1">
                <a:off x="6146263" y="3736514"/>
                <a:ext cx="8414" cy="103673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4" name="Line 66"/>
              <p:cNvSpPr>
                <a:spLocks noChangeShapeType="1"/>
              </p:cNvSpPr>
              <p:nvPr/>
            </p:nvSpPr>
            <p:spPr bwMode="auto">
              <a:xfrm>
                <a:off x="6407354" y="3499594"/>
                <a:ext cx="1102187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545" name="Connecteur droit 544"/>
              <p:cNvCxnSpPr>
                <a:stCxn id="539" idx="1"/>
                <a:endCxn id="540" idx="0"/>
              </p:cNvCxnSpPr>
              <p:nvPr/>
            </p:nvCxnSpPr>
            <p:spPr>
              <a:xfrm flipV="1">
                <a:off x="5791192" y="3492383"/>
                <a:ext cx="258277" cy="72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Connecteur droit 545"/>
              <p:cNvCxnSpPr/>
              <p:nvPr/>
            </p:nvCxnSpPr>
            <p:spPr>
              <a:xfrm flipH="1" flipV="1">
                <a:off x="6033451" y="3254522"/>
                <a:ext cx="14777" cy="23625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Connecteur droit 546"/>
              <p:cNvCxnSpPr>
                <a:stCxn id="540" idx="1"/>
                <a:endCxn id="544" idx="0"/>
              </p:cNvCxnSpPr>
              <p:nvPr/>
            </p:nvCxnSpPr>
            <p:spPr>
              <a:xfrm flipV="1">
                <a:off x="6114511" y="3499594"/>
                <a:ext cx="292843" cy="3426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Connecteur droit 547"/>
              <p:cNvCxnSpPr>
                <a:stCxn id="543" idx="1"/>
              </p:cNvCxnSpPr>
              <p:nvPr/>
            </p:nvCxnSpPr>
            <p:spPr>
              <a:xfrm flipH="1" flipV="1">
                <a:off x="6121752" y="3540010"/>
                <a:ext cx="32925" cy="1965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9" name="Line 98"/>
              <p:cNvSpPr>
                <a:spLocks noChangeShapeType="1"/>
              </p:cNvSpPr>
              <p:nvPr/>
            </p:nvSpPr>
            <p:spPr bwMode="auto">
              <a:xfrm>
                <a:off x="5779802" y="3499594"/>
                <a:ext cx="6252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" name="Line 98"/>
              <p:cNvSpPr>
                <a:spLocks noChangeShapeType="1"/>
              </p:cNvSpPr>
              <p:nvPr/>
            </p:nvSpPr>
            <p:spPr bwMode="auto">
              <a:xfrm flipH="1">
                <a:off x="6386676" y="3499594"/>
                <a:ext cx="6252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1" name="Line 98"/>
              <p:cNvSpPr>
                <a:spLocks noChangeShapeType="1"/>
              </p:cNvSpPr>
              <p:nvPr/>
            </p:nvSpPr>
            <p:spPr bwMode="auto">
              <a:xfrm flipH="1">
                <a:off x="7169804" y="3499594"/>
                <a:ext cx="6252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2" name="Line 98"/>
              <p:cNvSpPr>
                <a:spLocks noChangeShapeType="1"/>
              </p:cNvSpPr>
              <p:nvPr/>
            </p:nvSpPr>
            <p:spPr bwMode="auto">
              <a:xfrm rot="5400000" flipH="1">
                <a:off x="6009578" y="2554932"/>
                <a:ext cx="6252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" name="Line 98"/>
              <p:cNvSpPr>
                <a:spLocks noChangeShapeType="1"/>
              </p:cNvSpPr>
              <p:nvPr/>
            </p:nvSpPr>
            <p:spPr bwMode="auto">
              <a:xfrm rot="5400000" flipH="1">
                <a:off x="5999186" y="3228396"/>
                <a:ext cx="66131" cy="8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4" name="Line 98"/>
              <p:cNvSpPr>
                <a:spLocks noChangeShapeType="1"/>
              </p:cNvSpPr>
              <p:nvPr/>
            </p:nvSpPr>
            <p:spPr bwMode="auto">
              <a:xfrm rot="5400000">
                <a:off x="6120711" y="3791687"/>
                <a:ext cx="6252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5" name="Line 98"/>
              <p:cNvSpPr>
                <a:spLocks noChangeShapeType="1"/>
              </p:cNvSpPr>
              <p:nvPr/>
            </p:nvSpPr>
            <p:spPr bwMode="auto">
              <a:xfrm rot="5400000">
                <a:off x="6115002" y="4345744"/>
                <a:ext cx="6252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6" name="Line 66"/>
              <p:cNvSpPr>
                <a:spLocks noChangeShapeType="1"/>
              </p:cNvSpPr>
              <p:nvPr/>
            </p:nvSpPr>
            <p:spPr bwMode="auto">
              <a:xfrm flipH="1" flipV="1">
                <a:off x="6679657" y="2092532"/>
                <a:ext cx="941425" cy="70960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7" name="Line 98"/>
              <p:cNvSpPr>
                <a:spLocks noChangeShapeType="1"/>
              </p:cNvSpPr>
              <p:nvPr/>
            </p:nvSpPr>
            <p:spPr bwMode="auto">
              <a:xfrm>
                <a:off x="7111731" y="2422154"/>
                <a:ext cx="77276" cy="5522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8" name="Line 66"/>
              <p:cNvSpPr>
                <a:spLocks noChangeShapeType="1"/>
              </p:cNvSpPr>
              <p:nvPr/>
            </p:nvSpPr>
            <p:spPr bwMode="auto">
              <a:xfrm flipH="1" flipV="1">
                <a:off x="4569634" y="4207422"/>
                <a:ext cx="941425" cy="70960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9" name="Line 98"/>
              <p:cNvSpPr>
                <a:spLocks noChangeShapeType="1"/>
              </p:cNvSpPr>
              <p:nvPr/>
            </p:nvSpPr>
            <p:spPr bwMode="auto">
              <a:xfrm flipH="1" flipV="1">
                <a:off x="4937121" y="4491421"/>
                <a:ext cx="64587" cy="4562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62" name="Groupe 561"/>
            <p:cNvGrpSpPr/>
            <p:nvPr/>
          </p:nvGrpSpPr>
          <p:grpSpPr>
            <a:xfrm>
              <a:off x="5966161" y="5762897"/>
              <a:ext cx="612602" cy="656912"/>
              <a:chOff x="1776518" y="4330696"/>
              <a:chExt cx="612602" cy="656912"/>
            </a:xfrm>
          </p:grpSpPr>
          <p:sp>
            <p:nvSpPr>
              <p:cNvPr id="563" name="Oval 34"/>
              <p:cNvSpPr>
                <a:spLocks noChangeArrowheads="1"/>
              </p:cNvSpPr>
              <p:nvPr/>
            </p:nvSpPr>
            <p:spPr bwMode="auto">
              <a:xfrm>
                <a:off x="1776518" y="4369532"/>
                <a:ext cx="400136" cy="387567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4" name="ZoneTexte 72"/>
              <p:cNvSpPr txBox="1">
                <a:spLocks noChangeArrowheads="1"/>
              </p:cNvSpPr>
              <p:nvPr/>
            </p:nvSpPr>
            <p:spPr bwMode="auto">
              <a:xfrm>
                <a:off x="1786748" y="4330696"/>
                <a:ext cx="405581" cy="514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2646" dirty="0"/>
                  <a:t>V</a:t>
                </a:r>
              </a:p>
            </p:txBody>
          </p:sp>
          <p:grpSp>
            <p:nvGrpSpPr>
              <p:cNvPr id="565" name="Group 44"/>
              <p:cNvGrpSpPr>
                <a:grpSpLocks/>
              </p:cNvGrpSpPr>
              <p:nvPr/>
            </p:nvGrpSpPr>
            <p:grpSpPr bwMode="auto">
              <a:xfrm>
                <a:off x="1812660" y="4868965"/>
                <a:ext cx="341783" cy="118643"/>
                <a:chOff x="281" y="3632"/>
                <a:chExt cx="328" cy="120"/>
              </a:xfrm>
            </p:grpSpPr>
            <p:sp>
              <p:nvSpPr>
                <p:cNvPr id="568" name="Line 45"/>
                <p:cNvSpPr>
                  <a:spLocks noChangeShapeType="1"/>
                </p:cNvSpPr>
                <p:nvPr/>
              </p:nvSpPr>
              <p:spPr bwMode="auto">
                <a:xfrm>
                  <a:off x="281" y="3632"/>
                  <a:ext cx="32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9" name="Line 46"/>
                <p:cNvSpPr>
                  <a:spLocks noChangeShapeType="1"/>
                </p:cNvSpPr>
                <p:nvPr/>
              </p:nvSpPr>
              <p:spPr bwMode="auto">
                <a:xfrm>
                  <a:off x="321" y="3688"/>
                  <a:ext cx="22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0" name="Line 47"/>
                <p:cNvSpPr>
                  <a:spLocks noChangeShapeType="1"/>
                </p:cNvSpPr>
                <p:nvPr/>
              </p:nvSpPr>
              <p:spPr bwMode="auto">
                <a:xfrm>
                  <a:off x="369" y="3752"/>
                  <a:ext cx="1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66" name="Line 54"/>
              <p:cNvSpPr>
                <a:spLocks noChangeShapeType="1"/>
              </p:cNvSpPr>
              <p:nvPr/>
            </p:nvSpPr>
            <p:spPr bwMode="auto">
              <a:xfrm>
                <a:off x="2178250" y="4559129"/>
                <a:ext cx="21087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7" name="Line 55"/>
              <p:cNvSpPr>
                <a:spLocks noChangeShapeType="1"/>
              </p:cNvSpPr>
              <p:nvPr/>
            </p:nvSpPr>
            <p:spPr bwMode="auto">
              <a:xfrm>
                <a:off x="1971183" y="4757639"/>
                <a:ext cx="0" cy="10341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1" name="ZoneTexte 570"/>
                <p:cNvSpPr txBox="1"/>
                <p:nvPr/>
              </p:nvSpPr>
              <p:spPr>
                <a:xfrm>
                  <a:off x="8398122" y="6164367"/>
                  <a:ext cx="919226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>
            <p:sp>
              <p:nvSpPr>
                <p:cNvPr id="571" name="ZoneTexte 5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8122" y="6164367"/>
                  <a:ext cx="919226" cy="305340"/>
                </a:xfrm>
                <a:prstGeom prst="rect">
                  <a:avLst/>
                </a:prstGeom>
                <a:blipFill>
                  <a:blip r:embed="rId28"/>
                  <a:stretch>
                    <a:fillRect b="-1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2" name="Connecteur droit 571"/>
            <p:cNvCxnSpPr/>
            <p:nvPr/>
          </p:nvCxnSpPr>
          <p:spPr>
            <a:xfrm flipH="1" flipV="1">
              <a:off x="8360144" y="4596967"/>
              <a:ext cx="1242303" cy="95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Connecteur droit 572"/>
            <p:cNvCxnSpPr/>
            <p:nvPr/>
          </p:nvCxnSpPr>
          <p:spPr>
            <a:xfrm flipH="1" flipV="1">
              <a:off x="8065409" y="6981660"/>
              <a:ext cx="1530071" cy="22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4" name="Groupe 178"/>
            <p:cNvGrpSpPr/>
            <p:nvPr/>
          </p:nvGrpSpPr>
          <p:grpSpPr>
            <a:xfrm>
              <a:off x="9381189" y="6344675"/>
              <a:ext cx="428583" cy="428629"/>
              <a:chOff x="2539982" y="4994283"/>
              <a:chExt cx="428628" cy="428628"/>
            </a:xfrm>
          </p:grpSpPr>
          <p:cxnSp>
            <p:nvCxnSpPr>
              <p:cNvPr id="575" name="Connecteur droit 574"/>
              <p:cNvCxnSpPr/>
              <p:nvPr/>
            </p:nvCxnSpPr>
            <p:spPr>
              <a:xfrm rot="16200000" flipH="1">
                <a:off x="2539982" y="4994283"/>
                <a:ext cx="428628" cy="42862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Connecteur droit 575"/>
              <p:cNvCxnSpPr/>
              <p:nvPr/>
            </p:nvCxnSpPr>
            <p:spPr>
              <a:xfrm rot="10800000" flipH="1">
                <a:off x="2539982" y="4994283"/>
                <a:ext cx="428628" cy="42862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8" name="Connecteur droit 577"/>
            <p:cNvCxnSpPr>
              <a:stCxn id="577" idx="0"/>
            </p:cNvCxnSpPr>
            <p:nvPr/>
          </p:nvCxnSpPr>
          <p:spPr>
            <a:xfrm flipV="1">
              <a:off x="9586757" y="4606542"/>
              <a:ext cx="8723" cy="16664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Connecteur droit 579"/>
            <p:cNvCxnSpPr>
              <a:endCxn id="577" idx="4"/>
            </p:cNvCxnSpPr>
            <p:nvPr/>
          </p:nvCxnSpPr>
          <p:spPr>
            <a:xfrm flipV="1">
              <a:off x="9586757" y="6844469"/>
              <a:ext cx="0" cy="1596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1" name="Group 152"/>
            <p:cNvGrpSpPr>
              <a:grpSpLocks/>
            </p:cNvGrpSpPr>
            <p:nvPr/>
          </p:nvGrpSpPr>
          <p:grpSpPr bwMode="auto">
            <a:xfrm>
              <a:off x="7394152" y="6044691"/>
              <a:ext cx="364707" cy="193784"/>
              <a:chOff x="672" y="1640"/>
              <a:chExt cx="350" cy="196"/>
            </a:xfrm>
          </p:grpSpPr>
          <p:grpSp>
            <p:nvGrpSpPr>
              <p:cNvPr id="582" name="Group 153"/>
              <p:cNvGrpSpPr>
                <a:grpSpLocks/>
              </p:cNvGrpSpPr>
              <p:nvPr/>
            </p:nvGrpSpPr>
            <p:grpSpPr bwMode="auto">
              <a:xfrm>
                <a:off x="672" y="1674"/>
                <a:ext cx="156" cy="162"/>
                <a:chOff x="672" y="1674"/>
                <a:chExt cx="156" cy="162"/>
              </a:xfrm>
            </p:grpSpPr>
            <p:sp>
              <p:nvSpPr>
                <p:cNvPr id="584" name="Oval 154"/>
                <p:cNvSpPr>
                  <a:spLocks noChangeArrowheads="1"/>
                </p:cNvSpPr>
                <p:nvPr/>
              </p:nvSpPr>
              <p:spPr bwMode="auto">
                <a:xfrm>
                  <a:off x="720" y="1728"/>
                  <a:ext cx="56" cy="56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85" name="Oval 155"/>
                <p:cNvSpPr>
                  <a:spLocks noChangeArrowheads="1"/>
                </p:cNvSpPr>
                <p:nvPr/>
              </p:nvSpPr>
              <p:spPr bwMode="auto">
                <a:xfrm>
                  <a:off x="672" y="1674"/>
                  <a:ext cx="156" cy="16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graphicFrame>
                <p:nvGraphicFramePr>
                  <p:cNvPr id="583" name="Object 156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28165" name="Equation" r:id="rId26" imgW="152280" imgH="203040" progId="">
                          <p:embed/>
                        </p:oleObj>
                      </mc:Choice>
                      <mc:Fallback>
                        <p:oleObj name="Equation" r:id="rId26" imgW="152280" imgH="203040" progId="">
                          <p:embed/>
                          <p:pic>
                            <p:nvPicPr>
                              <p:cNvPr id="495" name="Object 15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7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>
              <p:graphicFrame>
                <p:nvGraphicFramePr>
                  <p:cNvPr id="583" name="Object 156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28165" name="Equation" r:id="rId26" imgW="152280" imgH="203040" progId="">
                          <p:embed/>
                        </p:oleObj>
                      </mc:Choice>
                      <mc:Fallback>
                        <p:oleObj name="Equation" r:id="rId26" imgW="152280" imgH="203040" progId="">
                          <p:embed/>
                          <p:pic>
                            <p:nvPicPr>
                              <p:cNvPr id="495" name="Object 15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86" name="Rectangle 585"/>
              <p:cNvSpPr/>
              <p:nvPr/>
            </p:nvSpPr>
            <p:spPr>
              <a:xfrm>
                <a:off x="7874965" y="6586176"/>
                <a:ext cx="437876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86" name="Rectangle 5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965" y="6586176"/>
                <a:ext cx="437876" cy="39767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7" name="Rectangle 586"/>
              <p:cNvSpPr/>
              <p:nvPr/>
            </p:nvSpPr>
            <p:spPr>
              <a:xfrm>
                <a:off x="8187251" y="4191864"/>
                <a:ext cx="420948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87" name="Rectangle 5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251" y="4191864"/>
                <a:ext cx="420948" cy="39767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necteur droit avec flèche 46"/>
          <p:cNvCxnSpPr/>
          <p:nvPr/>
        </p:nvCxnSpPr>
        <p:spPr>
          <a:xfrm>
            <a:off x="8397725" y="4574349"/>
            <a:ext cx="14568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Connecteur droit avec flèche 587"/>
          <p:cNvCxnSpPr/>
          <p:nvPr/>
        </p:nvCxnSpPr>
        <p:spPr>
          <a:xfrm>
            <a:off x="8075993" y="6955425"/>
            <a:ext cx="14568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3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54" y="1009476"/>
            <a:ext cx="4367541" cy="32756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" y="2520379"/>
            <a:ext cx="5762105" cy="4850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584295" y="1606555"/>
                <a:ext cx="2719219" cy="458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=2, 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=0.4,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295" y="1606555"/>
                <a:ext cx="2719219" cy="458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461188" y="1142203"/>
            <a:ext cx="3311564" cy="1058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d’électrons,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5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2427671" y="1180161"/>
            <a:ext cx="139711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entier:</a:t>
            </a:r>
            <a:endParaRPr lang="fr-FR" sz="2187" dirty="0"/>
          </a:p>
        </p:txBody>
      </p:sp>
      <p:sp>
        <p:nvSpPr>
          <p:cNvPr id="5" name="Rectangle 4"/>
          <p:cNvSpPr/>
          <p:nvPr/>
        </p:nvSpPr>
        <p:spPr>
          <a:xfrm>
            <a:off x="4537802" y="7127945"/>
            <a:ext cx="632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H.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Bartolomei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, M. Kumar et al., Science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368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 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173 (2020)</a:t>
            </a:r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" y="2417376"/>
            <a:ext cx="6071363" cy="45535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54" y="1009476"/>
            <a:ext cx="4367541" cy="32756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=0.4,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461188" y="1142203"/>
            <a:ext cx="3311564" cy="1058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/>
              <p:cNvSpPr txBox="1"/>
              <p:nvPr/>
            </p:nvSpPr>
            <p:spPr bwMode="auto">
              <a:xfrm>
                <a:off x="67406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d’électrons,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061" y="139177"/>
                <a:ext cx="9291125" cy="584775"/>
              </a:xfrm>
              <a:prstGeom prst="rect">
                <a:avLst/>
              </a:prstGeom>
              <a:blipFill>
                <a:blip r:embed="rId5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2427671" y="1180161"/>
            <a:ext cx="139711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entier:</a:t>
            </a:r>
            <a:endParaRPr lang="fr-FR" sz="2187" dirty="0"/>
          </a:p>
        </p:txBody>
      </p:sp>
      <p:sp>
        <p:nvSpPr>
          <p:cNvPr id="14" name="Rectangle 13"/>
          <p:cNvSpPr/>
          <p:nvPr/>
        </p:nvSpPr>
        <p:spPr>
          <a:xfrm>
            <a:off x="4537802" y="7127945"/>
            <a:ext cx="632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H.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Bartolomei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, M. Kumar et al., Science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368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 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173 (2020)</a:t>
            </a:r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/>
              <p:cNvSpPr txBox="1"/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71450" y="3302000"/>
            <a:ext cx="323850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  <a:blipFill>
                <a:blip r:embed="rId8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23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5" y="971002"/>
            <a:ext cx="4367541" cy="32756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2" y="2437699"/>
            <a:ext cx="4946903" cy="49566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=0.4,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=0.5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461188" y="1142203"/>
            <a:ext cx="3311564" cy="1058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d’électrons,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5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2427671" y="1180161"/>
            <a:ext cx="139711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entier:</a:t>
            </a:r>
            <a:endParaRPr lang="fr-FR" sz="2187" dirty="0"/>
          </a:p>
        </p:txBody>
      </p:sp>
      <p:sp>
        <p:nvSpPr>
          <p:cNvPr id="15" name="Rectangle 14"/>
          <p:cNvSpPr/>
          <p:nvPr/>
        </p:nvSpPr>
        <p:spPr>
          <a:xfrm>
            <a:off x="4537802" y="7127945"/>
            <a:ext cx="632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H.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Bartolomei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, M. Kumar et al., Science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368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 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173 (2020)</a:t>
            </a:r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427671" y="1180161"/>
            <a:ext cx="139711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entier:</a:t>
            </a:r>
            <a:endParaRPr lang="fr-FR" sz="218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=0.4,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=0.5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461188" y="1142203"/>
            <a:ext cx="3311564" cy="1058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5" y="971002"/>
            <a:ext cx="4367541" cy="32756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" y="2434249"/>
            <a:ext cx="6071363" cy="45535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d’électrons,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5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537802" y="7127945"/>
            <a:ext cx="632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H.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Bartolomei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, M. Kumar et al., Science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368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 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173 (2020)</a:t>
            </a:r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000" y="3251200"/>
            <a:ext cx="3683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  <a:blipFill>
                <a:blip r:embed="rId6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/>
              <p:cNvSpPr txBox="1"/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  <a:blipFill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5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=0.4,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=0.5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461188" y="1142203"/>
            <a:ext cx="3311564" cy="1058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5" y="971002"/>
            <a:ext cx="4367541" cy="32756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" y="2434249"/>
            <a:ext cx="6071363" cy="45535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d’électrons,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5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27671" y="1180161"/>
            <a:ext cx="139711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entier:</a:t>
            </a:r>
            <a:endParaRPr lang="fr-FR" sz="2187" dirty="0"/>
          </a:p>
        </p:txBody>
      </p:sp>
      <p:sp>
        <p:nvSpPr>
          <p:cNvPr id="14" name="Rectangle 13"/>
          <p:cNvSpPr/>
          <p:nvPr/>
        </p:nvSpPr>
        <p:spPr>
          <a:xfrm>
            <a:off x="203200" y="3295650"/>
            <a:ext cx="292100" cy="2546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  <a:blipFill>
                <a:blip r:embed="rId6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/>
              <p:cNvSpPr txBox="1"/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  <a:blipFill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76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" y="2440806"/>
            <a:ext cx="6071363" cy="45535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26" y="972295"/>
            <a:ext cx="4367541" cy="32756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=0.4,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=0.5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063" y="1606555"/>
                <a:ext cx="2719219" cy="458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461188" y="1142203"/>
            <a:ext cx="3311564" cy="1058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d’électrons,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5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27671" y="1180161"/>
            <a:ext cx="139711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entier:</a:t>
            </a:r>
            <a:endParaRPr lang="fr-FR" sz="2187" dirty="0"/>
          </a:p>
        </p:txBody>
      </p:sp>
      <p:sp>
        <p:nvSpPr>
          <p:cNvPr id="12" name="Rectangle 11"/>
          <p:cNvSpPr/>
          <p:nvPr/>
        </p:nvSpPr>
        <p:spPr>
          <a:xfrm>
            <a:off x="120650" y="3346450"/>
            <a:ext cx="374650" cy="249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  <a:blipFill>
                <a:blip r:embed="rId6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/>
              <p:cNvSpPr txBox="1"/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  <a:blipFill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26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2296956"/>
            <a:ext cx="6071363" cy="45535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874977" y="1610597"/>
                <a:ext cx="2719219" cy="489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=3,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=0.5 </m:t>
                              </m:r>
                            </m:e>
                            <m:sub/>
                          </m:sSub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977" y="1610597"/>
                <a:ext cx="2719219" cy="489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1461188" y="1142203"/>
            <a:ext cx="3311564" cy="1058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0"/>
          <a:stretch/>
        </p:blipFill>
        <p:spPr>
          <a:xfrm>
            <a:off x="5738328" y="972295"/>
            <a:ext cx="4019745" cy="32396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d’électrons,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6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2427671" y="1180161"/>
            <a:ext cx="139711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entier:</a:t>
            </a:r>
            <a:endParaRPr lang="fr-FR" sz="2187" dirty="0"/>
          </a:p>
        </p:txBody>
      </p:sp>
      <p:sp>
        <p:nvSpPr>
          <p:cNvPr id="11" name="Rectangle 10"/>
          <p:cNvSpPr/>
          <p:nvPr/>
        </p:nvSpPr>
        <p:spPr>
          <a:xfrm>
            <a:off x="171450" y="3181350"/>
            <a:ext cx="342900" cy="2508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54087" y="4312964"/>
                <a:ext cx="1898661" cy="400110"/>
              </a:xfrm>
              <a:prstGeom prst="rect">
                <a:avLst/>
              </a:prstGeom>
              <a:blipFill>
                <a:blip r:embed="rId7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/>
              <p:cNvSpPr txBox="1"/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  <a:blipFill>
                <a:blip r:embed="rId9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2" y="2437699"/>
            <a:ext cx="4946903" cy="49566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41" y="1098281"/>
            <a:ext cx="4367541" cy="327565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056994" y="1170486"/>
            <a:ext cx="2180533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fractionnaire:</a:t>
            </a:r>
            <a:endParaRPr lang="fr-FR" sz="218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436750" y="1606554"/>
                <a:ext cx="2719219" cy="670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=0.3,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=0.05≪1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750" y="1606554"/>
                <a:ext cx="2719219" cy="670568"/>
              </a:xfrm>
              <a:prstGeom prst="rect">
                <a:avLst/>
              </a:prstGeom>
              <a:blipFill>
                <a:blip r:embed="rId4"/>
                <a:stretch>
                  <a:fillRect r="-208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291874" y="1142203"/>
            <a:ext cx="3589179" cy="1249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</a:t>
                </a:r>
                <a:r>
                  <a:rPr lang="fr-FR" sz="3085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anyons</a:t>
                </a: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=1/3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5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537802" y="7127945"/>
            <a:ext cx="632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H.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Bartolomei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, M. Kumar et al., Science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368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 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173 (2020)</a:t>
            </a:r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36170" y="2277394"/>
            <a:ext cx="6071363" cy="4553521"/>
            <a:chOff x="-4695" y="2383696"/>
            <a:chExt cx="6240000" cy="468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95" y="2383696"/>
              <a:ext cx="6240000" cy="468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ZoneTexte 7"/>
                <p:cNvSpPr txBox="1"/>
                <p:nvPr/>
              </p:nvSpPr>
              <p:spPr>
                <a:xfrm>
                  <a:off x="2928961" y="5849990"/>
                  <a:ext cx="1221477" cy="3459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87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2187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=−1.9</m:t>
                        </m:r>
                      </m:oMath>
                    </m:oMathPara>
                  </a14:m>
                  <a:endParaRPr lang="fr-FR" sz="2187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8" name="ZoneTexte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8961" y="5849990"/>
                  <a:ext cx="1221477" cy="345916"/>
                </a:xfrm>
                <a:prstGeom prst="rect">
                  <a:avLst/>
                </a:prstGeom>
                <a:blipFill>
                  <a:blip r:embed="rId3"/>
                  <a:stretch>
                    <a:fillRect l="-5128" r="-4615" b="-72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Connecteur droit avec flèche 9"/>
            <p:cNvCxnSpPr>
              <a:stCxn id="8" idx="0"/>
            </p:cNvCxnSpPr>
            <p:nvPr/>
          </p:nvCxnSpPr>
          <p:spPr>
            <a:xfrm flipV="1">
              <a:off x="3468468" y="5494007"/>
              <a:ext cx="409944" cy="355983"/>
            </a:xfrm>
            <a:prstGeom prst="straightConnector1">
              <a:avLst/>
            </a:prstGeom>
            <a:ln w="2222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436750" y="1606554"/>
                <a:ext cx="2719219" cy="670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=0.3,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=0.05≪1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750" y="1606554"/>
                <a:ext cx="2719219" cy="670568"/>
              </a:xfrm>
              <a:prstGeom prst="rect">
                <a:avLst/>
              </a:prstGeom>
              <a:blipFill>
                <a:blip r:embed="rId4"/>
                <a:stretch>
                  <a:fillRect r="-208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1291874" y="1142203"/>
            <a:ext cx="3589179" cy="1249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41" y="1098281"/>
            <a:ext cx="4367541" cy="32756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</a:t>
                </a:r>
                <a:r>
                  <a:rPr lang="fr-FR" sz="3085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anyons</a:t>
                </a: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=1/3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6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2056994" y="1170486"/>
            <a:ext cx="2180533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fractionnaire:</a:t>
            </a:r>
            <a:endParaRPr lang="fr-FR" sz="2187" dirty="0"/>
          </a:p>
        </p:txBody>
      </p:sp>
      <p:sp>
        <p:nvSpPr>
          <p:cNvPr id="13" name="Rectangle 12"/>
          <p:cNvSpPr/>
          <p:nvPr/>
        </p:nvSpPr>
        <p:spPr>
          <a:xfrm>
            <a:off x="4537802" y="7127945"/>
            <a:ext cx="632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H.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Bartolomei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, M. Kumar et al., Science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368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 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173 (2020)</a:t>
            </a:r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750" y="3162300"/>
            <a:ext cx="298450" cy="2559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 rot="16200000">
                <a:off x="-615987" y="4312964"/>
                <a:ext cx="18986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15987" y="4312964"/>
                <a:ext cx="1898661" cy="400110"/>
              </a:xfrm>
              <a:prstGeom prst="rect">
                <a:avLst/>
              </a:prstGeom>
              <a:blipFill>
                <a:blip r:embed="rId7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/>
              <p:cNvSpPr txBox="1"/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  <a:blipFill>
                <a:blip r:embed="rId9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45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>
            <a:grpSpLocks noChangeAspect="1"/>
          </p:cNvGrpSpPr>
          <p:nvPr/>
        </p:nvGrpSpPr>
        <p:grpSpPr>
          <a:xfrm>
            <a:off x="60878" y="2276407"/>
            <a:ext cx="6071363" cy="4553521"/>
            <a:chOff x="0" y="2351910"/>
            <a:chExt cx="6240000" cy="4680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51910"/>
              <a:ext cx="6240000" cy="468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ZoneTexte 8"/>
                <p:cNvSpPr txBox="1"/>
                <p:nvPr/>
              </p:nvSpPr>
              <p:spPr>
                <a:xfrm>
                  <a:off x="2928962" y="5789085"/>
                  <a:ext cx="1221477" cy="3459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87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2187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=−1.9</m:t>
                        </m:r>
                      </m:oMath>
                    </m:oMathPara>
                  </a14:m>
                  <a:endParaRPr lang="fr-FR" sz="2187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9" name="ZoneText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8962" y="5789085"/>
                  <a:ext cx="1221477" cy="345916"/>
                </a:xfrm>
                <a:prstGeom prst="rect">
                  <a:avLst/>
                </a:prstGeom>
                <a:blipFill>
                  <a:blip r:embed="rId3"/>
                  <a:stretch>
                    <a:fillRect l="-5128" r="-4615" b="-72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Connecteur droit avec flèche 9"/>
            <p:cNvCxnSpPr/>
            <p:nvPr/>
          </p:nvCxnSpPr>
          <p:spPr>
            <a:xfrm flipV="1">
              <a:off x="3516319" y="5494007"/>
              <a:ext cx="409944" cy="355983"/>
            </a:xfrm>
            <a:prstGeom prst="straightConnector1">
              <a:avLst/>
            </a:prstGeom>
            <a:ln w="2222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ZoneTexte 10"/>
                <p:cNvSpPr txBox="1"/>
                <p:nvPr/>
              </p:nvSpPr>
              <p:spPr>
                <a:xfrm>
                  <a:off x="4415885" y="4822444"/>
                  <a:ext cx="1221477" cy="3459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87" i="1">
                            <a:solidFill>
                              <a:srgbClr val="5B97D5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2187" i="1">
                            <a:solidFill>
                              <a:srgbClr val="5B97D5"/>
                            </a:solidFill>
                            <a:latin typeface="Cambria Math" panose="02040503050406030204" pitchFamily="18" charset="0"/>
                          </a:rPr>
                          <m:t>=−1.7</m:t>
                        </m:r>
                      </m:oMath>
                    </m:oMathPara>
                  </a14:m>
                  <a:endParaRPr lang="fr-FR" sz="2187" dirty="0">
                    <a:solidFill>
                      <a:srgbClr val="5B97D5"/>
                    </a:solidFill>
                  </a:endParaRPr>
                </a:p>
              </p:txBody>
            </p:sp>
          </mc:Choice>
          <mc:Fallback>
            <p:sp>
              <p:nvSpPr>
                <p:cNvPr id="11" name="ZoneTexte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885" y="4822444"/>
                  <a:ext cx="1221477" cy="345916"/>
                </a:xfrm>
                <a:prstGeom prst="rect">
                  <a:avLst/>
                </a:prstGeom>
                <a:blipFill>
                  <a:blip r:embed="rId4"/>
                  <a:stretch>
                    <a:fillRect l="-5128" r="-4615" b="-72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Connecteur droit avec flèche 13"/>
            <p:cNvCxnSpPr/>
            <p:nvPr/>
          </p:nvCxnSpPr>
          <p:spPr>
            <a:xfrm flipH="1">
              <a:off x="4372383" y="5101683"/>
              <a:ext cx="356839" cy="289932"/>
            </a:xfrm>
            <a:prstGeom prst="straightConnector1">
              <a:avLst/>
            </a:prstGeom>
            <a:ln w="22225">
              <a:solidFill>
                <a:srgbClr val="5B97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22" y="1098281"/>
            <a:ext cx="4367541" cy="32756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436750" y="1606554"/>
                <a:ext cx="2719219" cy="670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=0.3,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=0.15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750" y="1606554"/>
                <a:ext cx="2719219" cy="670568"/>
              </a:xfrm>
              <a:prstGeom prst="rect">
                <a:avLst/>
              </a:prstGeom>
              <a:blipFill>
                <a:blip r:embed="rId6"/>
                <a:stretch>
                  <a:fillRect r="-2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291874" y="1142203"/>
            <a:ext cx="3203984" cy="1249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</a:t>
                </a:r>
                <a:r>
                  <a:rPr lang="fr-FR" sz="3085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anyons</a:t>
                </a: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=1/3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7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/>
          <p:nvPr/>
        </p:nvSpPr>
        <p:spPr>
          <a:xfrm>
            <a:off x="2056994" y="1170486"/>
            <a:ext cx="2180533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fractionnaire:</a:t>
            </a:r>
            <a:endParaRPr lang="fr-FR" sz="2187" dirty="0"/>
          </a:p>
        </p:txBody>
      </p:sp>
      <p:sp>
        <p:nvSpPr>
          <p:cNvPr id="17" name="Rectangle 16"/>
          <p:cNvSpPr/>
          <p:nvPr/>
        </p:nvSpPr>
        <p:spPr>
          <a:xfrm>
            <a:off x="60878" y="3213100"/>
            <a:ext cx="409022" cy="249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 rot="16200000">
                <a:off x="-615987" y="4312964"/>
                <a:ext cx="18986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15987" y="4312964"/>
                <a:ext cx="1898661" cy="400110"/>
              </a:xfrm>
              <a:prstGeom prst="rect">
                <a:avLst/>
              </a:prstGeom>
              <a:blipFill>
                <a:blip r:embed="rId8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537802" y="7127945"/>
            <a:ext cx="632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H.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Bartolomei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, M. Kumar et al., Science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368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 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173 (2020)</a:t>
            </a:r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/>
              <p:cNvSpPr txBox="1"/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  <a:blipFill>
                <a:blip r:embed="rId10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52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576285" y="1547824"/>
            <a:ext cx="8568425" cy="162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4400" kern="1200">
                <a:solidFill>
                  <a:schemeClr val="tx2"/>
                </a:solidFill>
                <a:latin typeface="Liberation Sans" pitchFamily="18"/>
                <a:ea typeface="DejaVu Sans" pitchFamily="2"/>
                <a:cs typeface="DejaVu Sans" pitchFamily="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9pPr>
          </a:lstStyle>
          <a:p>
            <a:r>
              <a:rPr lang="en-US" sz="4399" dirty="0">
                <a:solidFill>
                  <a:srgbClr val="1F497D"/>
                </a:solidFill>
              </a:rPr>
              <a:t>I Electrons </a:t>
            </a:r>
            <a:r>
              <a:rPr lang="en-US" sz="4399" dirty="0" err="1" smtClean="0">
                <a:solidFill>
                  <a:srgbClr val="1F497D"/>
                </a:solidFill>
              </a:rPr>
              <a:t>dans</a:t>
            </a:r>
            <a:r>
              <a:rPr lang="en-US" sz="4399" dirty="0" smtClean="0">
                <a:solidFill>
                  <a:srgbClr val="1F497D"/>
                </a:solidFill>
              </a:rPr>
              <a:t> le régime </a:t>
            </a:r>
            <a:r>
              <a:rPr lang="en-US" sz="4399" dirty="0" err="1" smtClean="0">
                <a:solidFill>
                  <a:srgbClr val="1F497D"/>
                </a:solidFill>
              </a:rPr>
              <a:t>d’effet</a:t>
            </a:r>
            <a:r>
              <a:rPr lang="en-US" sz="4399" dirty="0" smtClean="0">
                <a:solidFill>
                  <a:srgbClr val="1F497D"/>
                </a:solidFill>
              </a:rPr>
              <a:t> Hall </a:t>
            </a:r>
            <a:r>
              <a:rPr lang="en-US" sz="4399" dirty="0" err="1" smtClean="0">
                <a:solidFill>
                  <a:srgbClr val="1F497D"/>
                </a:solidFill>
              </a:rPr>
              <a:t>quantique</a:t>
            </a:r>
            <a:r>
              <a:rPr lang="en-US" sz="4399" dirty="0" smtClean="0">
                <a:solidFill>
                  <a:srgbClr val="1F497D"/>
                </a:solidFill>
              </a:rPr>
              <a:t> </a:t>
            </a:r>
            <a:r>
              <a:rPr lang="en-US" sz="4399" dirty="0" err="1" smtClean="0">
                <a:solidFill>
                  <a:srgbClr val="1F497D"/>
                </a:solidFill>
              </a:rPr>
              <a:t>entier</a:t>
            </a:r>
            <a:endParaRPr lang="en-US" sz="4399" dirty="0">
              <a:solidFill>
                <a:srgbClr val="1F497D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792286" y="4139840"/>
            <a:ext cx="8568425" cy="162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4400" kern="1200">
                <a:solidFill>
                  <a:schemeClr val="tx2"/>
                </a:solidFill>
                <a:latin typeface="Liberation Sans" pitchFamily="18"/>
                <a:ea typeface="DejaVu Sans" pitchFamily="2"/>
                <a:cs typeface="DejaVu Sans" pitchFamily="2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iberation Sans"/>
                <a:cs typeface="DejaVu Sans" pitchFamily="34" charset="2"/>
              </a:defRPr>
            </a:lvl9pPr>
          </a:lstStyle>
          <a:p>
            <a:r>
              <a:rPr lang="en-US" sz="4399" dirty="0">
                <a:solidFill>
                  <a:srgbClr val="BFBFBF"/>
                </a:solidFill>
              </a:rPr>
              <a:t>II </a:t>
            </a:r>
            <a:r>
              <a:rPr lang="en-US" sz="4399" dirty="0" err="1">
                <a:solidFill>
                  <a:srgbClr val="BFBFBF"/>
                </a:solidFill>
              </a:rPr>
              <a:t>Anyons</a:t>
            </a:r>
            <a:r>
              <a:rPr lang="en-US" sz="4399" dirty="0">
                <a:solidFill>
                  <a:srgbClr val="BFBFBF"/>
                </a:solidFill>
              </a:rPr>
              <a:t> </a:t>
            </a:r>
            <a:r>
              <a:rPr lang="en-US" sz="4399" dirty="0" err="1" smtClean="0">
                <a:solidFill>
                  <a:srgbClr val="BFBFBF"/>
                </a:solidFill>
              </a:rPr>
              <a:t>dans</a:t>
            </a:r>
            <a:r>
              <a:rPr lang="en-US" sz="4399" dirty="0" smtClean="0">
                <a:solidFill>
                  <a:srgbClr val="BFBFBF"/>
                </a:solidFill>
              </a:rPr>
              <a:t> le régime </a:t>
            </a:r>
            <a:r>
              <a:rPr lang="en-US" sz="4399" dirty="0" err="1" smtClean="0">
                <a:solidFill>
                  <a:srgbClr val="BFBFBF"/>
                </a:solidFill>
              </a:rPr>
              <a:t>d’effet</a:t>
            </a:r>
            <a:r>
              <a:rPr lang="en-US" sz="4399" dirty="0" smtClean="0">
                <a:solidFill>
                  <a:srgbClr val="BFBFBF"/>
                </a:solidFill>
              </a:rPr>
              <a:t> Hall </a:t>
            </a:r>
            <a:r>
              <a:rPr lang="en-US" sz="4399" dirty="0" err="1" smtClean="0">
                <a:solidFill>
                  <a:srgbClr val="BFBFBF"/>
                </a:solidFill>
              </a:rPr>
              <a:t>quantique</a:t>
            </a:r>
            <a:r>
              <a:rPr lang="en-US" sz="4399" dirty="0" smtClean="0">
                <a:solidFill>
                  <a:srgbClr val="BFBFBF"/>
                </a:solidFill>
              </a:rPr>
              <a:t> </a:t>
            </a:r>
            <a:r>
              <a:rPr lang="en-US" sz="4399" dirty="0" err="1" smtClean="0">
                <a:solidFill>
                  <a:srgbClr val="BFBFBF"/>
                </a:solidFill>
              </a:rPr>
              <a:t>fractionnaire</a:t>
            </a:r>
            <a:endParaRPr lang="en-US" sz="4399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0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61602" y="2284520"/>
            <a:ext cx="6071363" cy="4553521"/>
            <a:chOff x="63316" y="1720547"/>
            <a:chExt cx="6240000" cy="468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6" y="1720547"/>
              <a:ext cx="6240000" cy="468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ZoneTexte 14"/>
                <p:cNvSpPr txBox="1"/>
                <p:nvPr/>
              </p:nvSpPr>
              <p:spPr>
                <a:xfrm>
                  <a:off x="2968406" y="5043232"/>
                  <a:ext cx="1146412" cy="3459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87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2187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=−1.9</m:t>
                        </m:r>
                      </m:oMath>
                    </m:oMathPara>
                  </a14:m>
                  <a:endParaRPr lang="fr-FR" sz="2187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5" name="ZoneTexte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8406" y="5043232"/>
                  <a:ext cx="1146412" cy="345916"/>
                </a:xfrm>
                <a:prstGeom prst="rect">
                  <a:avLst/>
                </a:prstGeom>
                <a:blipFill>
                  <a:blip r:embed="rId3"/>
                  <a:stretch>
                    <a:fillRect l="-8743" r="-8197" b="-72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Connecteur droit avec flèche 15"/>
            <p:cNvCxnSpPr/>
            <p:nvPr/>
          </p:nvCxnSpPr>
          <p:spPr>
            <a:xfrm flipV="1">
              <a:off x="3498393" y="4790785"/>
              <a:ext cx="409944" cy="355983"/>
            </a:xfrm>
            <a:prstGeom prst="straightConnector1">
              <a:avLst/>
            </a:prstGeom>
            <a:ln w="22225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4425867" y="4080867"/>
                  <a:ext cx="1146412" cy="3459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87" i="1">
                            <a:solidFill>
                              <a:srgbClr val="5B97D5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2187" i="1">
                            <a:solidFill>
                              <a:srgbClr val="5B97D5"/>
                            </a:solidFill>
                            <a:latin typeface="Cambria Math" panose="02040503050406030204" pitchFamily="18" charset="0"/>
                          </a:rPr>
                          <m:t>=−1.7</m:t>
                        </m:r>
                      </m:oMath>
                    </m:oMathPara>
                  </a14:m>
                  <a:endParaRPr lang="fr-FR" sz="2187" dirty="0">
                    <a:solidFill>
                      <a:srgbClr val="5B97D5"/>
                    </a:solidFill>
                  </a:endParaRPr>
                </a:p>
              </p:txBody>
            </p:sp>
          </mc:Choice>
          <mc:Fallback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867" y="4080867"/>
                  <a:ext cx="1146412" cy="345916"/>
                </a:xfrm>
                <a:prstGeom prst="rect">
                  <a:avLst/>
                </a:prstGeom>
                <a:blipFill>
                  <a:blip r:embed="rId4"/>
                  <a:stretch>
                    <a:fillRect l="-8743" r="-8197" b="-53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Connecteur droit avec flèche 17"/>
            <p:cNvCxnSpPr/>
            <p:nvPr/>
          </p:nvCxnSpPr>
          <p:spPr>
            <a:xfrm flipH="1">
              <a:off x="4330053" y="4330431"/>
              <a:ext cx="356839" cy="289932"/>
            </a:xfrm>
            <a:prstGeom prst="straightConnector1">
              <a:avLst/>
            </a:prstGeom>
            <a:ln w="22225">
              <a:solidFill>
                <a:srgbClr val="5B97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H="1">
              <a:off x="4762032" y="4722777"/>
              <a:ext cx="356839" cy="289932"/>
            </a:xfrm>
            <a:prstGeom prst="straightConnector1">
              <a:avLst/>
            </a:prstGeom>
            <a:ln w="2222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ZoneTexte 13"/>
                <p:cNvSpPr txBox="1"/>
                <p:nvPr/>
              </p:nvSpPr>
              <p:spPr>
                <a:xfrm>
                  <a:off x="4749860" y="4473255"/>
                  <a:ext cx="1146412" cy="3459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8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2187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=−1.5</m:t>
                        </m:r>
                      </m:oMath>
                    </m:oMathPara>
                  </a14:m>
                  <a:endParaRPr lang="fr-FR" sz="2187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14" name="ZoneTexte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9860" y="4473255"/>
                  <a:ext cx="1146412" cy="345916"/>
                </a:xfrm>
                <a:prstGeom prst="rect">
                  <a:avLst/>
                </a:prstGeom>
                <a:blipFill>
                  <a:blip r:embed="rId5"/>
                  <a:stretch>
                    <a:fillRect l="-8743" r="-8743" b="-909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72" y="1106675"/>
            <a:ext cx="4367541" cy="32756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ZoneTexte 21"/>
              <p:cNvSpPr txBox="1"/>
              <p:nvPr/>
            </p:nvSpPr>
            <p:spPr>
              <a:xfrm>
                <a:off x="2088841" y="7017607"/>
                <a:ext cx="22526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fr-FR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≈−2</m:t>
                    </m:r>
                  </m:oMath>
                </a14:m>
                <a:r>
                  <a:rPr lang="fr-FR" sz="2800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anyon</a:t>
                </a:r>
              </a:p>
            </p:txBody>
          </p:sp>
        </mc:Choice>
        <mc:Fallback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841" y="7017607"/>
                <a:ext cx="2252604" cy="430887"/>
              </a:xfrm>
              <a:prstGeom prst="rect">
                <a:avLst/>
              </a:prstGeom>
              <a:blipFill>
                <a:blip r:embed="rId7"/>
                <a:stretch>
                  <a:fillRect t="-25352" r="-8401" b="-492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1204021" y="1193046"/>
            <a:ext cx="3372189" cy="12498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322218" y="1662840"/>
                <a:ext cx="2719219" cy="670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=0.3, 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=0.25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218" y="1662840"/>
                <a:ext cx="2719219" cy="670568"/>
              </a:xfrm>
              <a:prstGeom prst="rect">
                <a:avLst/>
              </a:prstGeom>
              <a:blipFill>
                <a:blip r:embed="rId8"/>
                <a:stretch>
                  <a:fillRect r="-24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/>
              <p:cNvSpPr txBox="1"/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Collisions d’</a:t>
                </a:r>
                <a:r>
                  <a:rPr lang="fr-FR" sz="3085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anyons</a:t>
                </a:r>
                <a:r>
                  <a:rPr lang="fr-FR" sz="3085" dirty="0" smtClean="0">
                    <a:solidFill>
                      <a:schemeClr val="bg1">
                        <a:lumMod val="9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=1/3</m:t>
                    </m:r>
                  </m:oMath>
                </a14:m>
                <a:endParaRPr lang="fr-FR" sz="3085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711" y="139177"/>
                <a:ext cx="9291125" cy="584775"/>
              </a:xfrm>
              <a:prstGeom prst="rect">
                <a:avLst/>
              </a:prstGeom>
              <a:blipFill>
                <a:blip r:embed="rId9"/>
                <a:stretch>
                  <a:fillRect t="-9375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/>
          <p:cNvSpPr txBox="1"/>
          <p:nvPr/>
        </p:nvSpPr>
        <p:spPr>
          <a:xfrm>
            <a:off x="2056994" y="1170486"/>
            <a:ext cx="2180533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smtClean="0"/>
              <a:t>Cas fractionnaire:</a:t>
            </a:r>
            <a:endParaRPr lang="fr-FR" sz="2187" dirty="0"/>
          </a:p>
        </p:txBody>
      </p:sp>
      <p:sp>
        <p:nvSpPr>
          <p:cNvPr id="27" name="Rectangle 26"/>
          <p:cNvSpPr/>
          <p:nvPr/>
        </p:nvSpPr>
        <p:spPr>
          <a:xfrm>
            <a:off x="61602" y="3175000"/>
            <a:ext cx="408298" cy="2533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 rot="16200000">
                <a:off x="-615987" y="4312964"/>
                <a:ext cx="18986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15987" y="4312964"/>
                <a:ext cx="1898661" cy="400110"/>
              </a:xfrm>
              <a:prstGeom prst="rect">
                <a:avLst/>
              </a:prstGeom>
              <a:blipFill>
                <a:blip r:embed="rId10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4537802" y="7127945"/>
            <a:ext cx="632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H.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Bartolomei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, M. Kumar et al., Science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368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 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  <a:cs typeface="Calibri" charset="0"/>
              </a:rPr>
              <a:t>173 (2020)</a:t>
            </a:r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ZoneTexte 29"/>
              <p:cNvSpPr txBox="1"/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70" y="5056232"/>
                <a:ext cx="3419911" cy="6503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870" y="5978556"/>
                <a:ext cx="2001382" cy="400110"/>
              </a:xfrm>
              <a:prstGeom prst="rect">
                <a:avLst/>
              </a:prstGeom>
              <a:blipFill>
                <a:blip r:embed="rId12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6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93"/>
          <p:cNvSpPr/>
          <p:nvPr/>
        </p:nvSpPr>
        <p:spPr>
          <a:xfrm>
            <a:off x="1858090" y="102205"/>
            <a:ext cx="7409105" cy="5949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92" tIns="46795" rIns="89992" bIns="46795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 sz="3200"/>
            </a:pP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Régime de forte rétrodiffusion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359128" y="2211066"/>
            <a:ext cx="4635378" cy="3529454"/>
            <a:chOff x="278679" y="972719"/>
            <a:chExt cx="4635378" cy="3529454"/>
          </a:xfrm>
        </p:grpSpPr>
        <p:sp>
          <p:nvSpPr>
            <p:cNvPr id="81" name="ZoneTexte 80"/>
            <p:cNvSpPr txBox="1"/>
            <p:nvPr/>
          </p:nvSpPr>
          <p:spPr>
            <a:xfrm>
              <a:off x="952241" y="972719"/>
              <a:ext cx="3486562" cy="830997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Faible rétrodiffusion: </a:t>
              </a:r>
              <a:endParaRPr lang="fr-FR" sz="2400" dirty="0" smtClean="0"/>
            </a:p>
            <a:p>
              <a:pPr algn="ctr"/>
              <a:r>
                <a:rPr lang="fr-FR" sz="2400" dirty="0" err="1" smtClean="0"/>
                <a:t>Trasnfert</a:t>
              </a:r>
              <a:r>
                <a:rPr lang="fr-FR" sz="2400" dirty="0" smtClean="0"/>
                <a:t> d’</a:t>
              </a:r>
              <a:r>
                <a:rPr lang="fr-FR" sz="2400" dirty="0" err="1" smtClean="0"/>
                <a:t>anyons</a:t>
              </a:r>
              <a:endParaRPr lang="fr-FR" sz="2400" dirty="0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2419375" y="3529963"/>
              <a:ext cx="1101405" cy="894434"/>
            </a:xfrm>
            <a:custGeom>
              <a:avLst/>
              <a:gdLst>
                <a:gd name="connsiteX0" fmla="*/ 0 w 1416205"/>
                <a:gd name="connsiteY0" fmla="*/ 1087462 h 1087462"/>
                <a:gd name="connsiteX1" fmla="*/ 206298 w 1416205"/>
                <a:gd name="connsiteY1" fmla="*/ 563355 h 1087462"/>
                <a:gd name="connsiteX2" fmla="*/ 401444 w 1416205"/>
                <a:gd name="connsiteY2" fmla="*/ 145184 h 1087462"/>
                <a:gd name="connsiteX3" fmla="*/ 585439 w 1416205"/>
                <a:gd name="connsiteY3" fmla="*/ 5794 h 1087462"/>
                <a:gd name="connsiteX4" fmla="*/ 786161 w 1416205"/>
                <a:gd name="connsiteY4" fmla="*/ 39248 h 1087462"/>
                <a:gd name="connsiteX5" fmla="*/ 975732 w 1416205"/>
                <a:gd name="connsiteY5" fmla="*/ 156335 h 1087462"/>
                <a:gd name="connsiteX6" fmla="*/ 1170878 w 1416205"/>
                <a:gd name="connsiteY6" fmla="*/ 529901 h 1087462"/>
                <a:gd name="connsiteX7" fmla="*/ 1326995 w 1416205"/>
                <a:gd name="connsiteY7" fmla="*/ 914618 h 1087462"/>
                <a:gd name="connsiteX8" fmla="*/ 1416205 w 1416205"/>
                <a:gd name="connsiteY8" fmla="*/ 1070735 h 1087462"/>
                <a:gd name="connsiteX9" fmla="*/ 1416205 w 1416205"/>
                <a:gd name="connsiteY9" fmla="*/ 1070735 h 108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6205" h="1087462">
                  <a:moveTo>
                    <a:pt x="0" y="1087462"/>
                  </a:moveTo>
                  <a:cubicBezTo>
                    <a:pt x="69695" y="903931"/>
                    <a:pt x="139391" y="720401"/>
                    <a:pt x="206298" y="563355"/>
                  </a:cubicBezTo>
                  <a:cubicBezTo>
                    <a:pt x="273205" y="406309"/>
                    <a:pt x="338254" y="238111"/>
                    <a:pt x="401444" y="145184"/>
                  </a:cubicBezTo>
                  <a:cubicBezTo>
                    <a:pt x="464634" y="52257"/>
                    <a:pt x="521320" y="23450"/>
                    <a:pt x="585439" y="5794"/>
                  </a:cubicBezTo>
                  <a:cubicBezTo>
                    <a:pt x="649558" y="-11862"/>
                    <a:pt x="721112" y="14158"/>
                    <a:pt x="786161" y="39248"/>
                  </a:cubicBezTo>
                  <a:cubicBezTo>
                    <a:pt x="851210" y="64338"/>
                    <a:pt x="911613" y="74559"/>
                    <a:pt x="975732" y="156335"/>
                  </a:cubicBezTo>
                  <a:cubicBezTo>
                    <a:pt x="1039852" y="238110"/>
                    <a:pt x="1112334" y="403521"/>
                    <a:pt x="1170878" y="529901"/>
                  </a:cubicBezTo>
                  <a:cubicBezTo>
                    <a:pt x="1229422" y="656281"/>
                    <a:pt x="1286107" y="824479"/>
                    <a:pt x="1326995" y="914618"/>
                  </a:cubicBezTo>
                  <a:cubicBezTo>
                    <a:pt x="1367883" y="1004757"/>
                    <a:pt x="1416205" y="1070735"/>
                    <a:pt x="1416205" y="1070735"/>
                  </a:cubicBezTo>
                  <a:lnTo>
                    <a:pt x="1416205" y="1070735"/>
                  </a:lnTo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278679" y="1951568"/>
              <a:ext cx="4635378" cy="2550605"/>
              <a:chOff x="296621" y="2081467"/>
              <a:chExt cx="6428775" cy="3540241"/>
            </a:xfrm>
          </p:grpSpPr>
          <p:sp>
            <p:nvSpPr>
              <p:cNvPr id="18" name="Forme libre 17"/>
              <p:cNvSpPr/>
              <p:nvPr/>
            </p:nvSpPr>
            <p:spPr>
              <a:xfrm>
                <a:off x="296621" y="2081467"/>
                <a:ext cx="6428775" cy="3540241"/>
              </a:xfrm>
              <a:custGeom>
                <a:avLst/>
                <a:gdLst>
                  <a:gd name="connsiteX0" fmla="*/ 32469 w 7168999"/>
                  <a:gd name="connsiteY0" fmla="*/ 3225593 h 4055976"/>
                  <a:gd name="connsiteX1" fmla="*/ 16838 w 7168999"/>
                  <a:gd name="connsiteY1" fmla="*/ 482393 h 4055976"/>
                  <a:gd name="connsiteX2" fmla="*/ 290377 w 7168999"/>
                  <a:gd name="connsiteY2" fmla="*/ 44731 h 4055976"/>
                  <a:gd name="connsiteX3" fmla="*/ 2588100 w 7168999"/>
                  <a:gd name="connsiteY3" fmla="*/ 60362 h 4055976"/>
                  <a:gd name="connsiteX4" fmla="*/ 3236777 w 7168999"/>
                  <a:gd name="connsiteY4" fmla="*/ 451131 h 4055976"/>
                  <a:gd name="connsiteX5" fmla="*/ 3604100 w 7168999"/>
                  <a:gd name="connsiteY5" fmla="*/ 1224854 h 4055976"/>
                  <a:gd name="connsiteX6" fmla="*/ 3916715 w 7168999"/>
                  <a:gd name="connsiteY6" fmla="*/ 1553101 h 4055976"/>
                  <a:gd name="connsiteX7" fmla="*/ 4346561 w 7168999"/>
                  <a:gd name="connsiteY7" fmla="*/ 1451501 h 4055976"/>
                  <a:gd name="connsiteX8" fmla="*/ 4541946 w 7168999"/>
                  <a:gd name="connsiteY8" fmla="*/ 849716 h 4055976"/>
                  <a:gd name="connsiteX9" fmla="*/ 4729515 w 7168999"/>
                  <a:gd name="connsiteY9" fmla="*/ 271378 h 4055976"/>
                  <a:gd name="connsiteX10" fmla="*/ 5581392 w 7168999"/>
                  <a:gd name="connsiteY10" fmla="*/ 107254 h 4055976"/>
                  <a:gd name="connsiteX11" fmla="*/ 6917823 w 7168999"/>
                  <a:gd name="connsiteY11" fmla="*/ 107254 h 4055976"/>
                  <a:gd name="connsiteX12" fmla="*/ 7089761 w 7168999"/>
                  <a:gd name="connsiteY12" fmla="*/ 912239 h 4055976"/>
                  <a:gd name="connsiteX13" fmla="*/ 7128838 w 7168999"/>
                  <a:gd name="connsiteY13" fmla="*/ 3561654 h 4055976"/>
                  <a:gd name="connsiteX14" fmla="*/ 6519238 w 7168999"/>
                  <a:gd name="connsiteY14" fmla="*/ 3968054 h 4055976"/>
                  <a:gd name="connsiteX15" fmla="*/ 5667361 w 7168999"/>
                  <a:gd name="connsiteY15" fmla="*/ 3897716 h 4055976"/>
                  <a:gd name="connsiteX16" fmla="*/ 4987423 w 7168999"/>
                  <a:gd name="connsiteY16" fmla="*/ 3397531 h 4055976"/>
                  <a:gd name="connsiteX17" fmla="*/ 4581023 w 7168999"/>
                  <a:gd name="connsiteY17" fmla="*/ 2655070 h 4055976"/>
                  <a:gd name="connsiteX18" fmla="*/ 3979238 w 7168999"/>
                  <a:gd name="connsiteY18" fmla="*/ 2436239 h 4055976"/>
                  <a:gd name="connsiteX19" fmla="*/ 3533761 w 7168999"/>
                  <a:gd name="connsiteY19" fmla="*/ 3022393 h 4055976"/>
                  <a:gd name="connsiteX20" fmla="*/ 3283669 w 7168999"/>
                  <a:gd name="connsiteY20" fmla="*/ 3647624 h 4055976"/>
                  <a:gd name="connsiteX21" fmla="*/ 2822561 w 7168999"/>
                  <a:gd name="connsiteY21" fmla="*/ 3952424 h 4055976"/>
                  <a:gd name="connsiteX22" fmla="*/ 1540838 w 7168999"/>
                  <a:gd name="connsiteY22" fmla="*/ 4007131 h 4055976"/>
                  <a:gd name="connsiteX23" fmla="*/ 306008 w 7168999"/>
                  <a:gd name="connsiteY23" fmla="*/ 4007131 h 4055976"/>
                  <a:gd name="connsiteX24" fmla="*/ 55915 w 7168999"/>
                  <a:gd name="connsiteY24" fmla="*/ 3991501 h 4055976"/>
                  <a:gd name="connsiteX25" fmla="*/ 32469 w 7168999"/>
                  <a:gd name="connsiteY25" fmla="*/ 3225593 h 4055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168999" h="4055976">
                    <a:moveTo>
                      <a:pt x="32469" y="3225593"/>
                    </a:moveTo>
                    <a:cubicBezTo>
                      <a:pt x="25956" y="2640742"/>
                      <a:pt x="-26147" y="1012536"/>
                      <a:pt x="16838" y="482393"/>
                    </a:cubicBezTo>
                    <a:cubicBezTo>
                      <a:pt x="59823" y="-47750"/>
                      <a:pt x="-138166" y="115069"/>
                      <a:pt x="290377" y="44731"/>
                    </a:cubicBezTo>
                    <a:cubicBezTo>
                      <a:pt x="718920" y="-25607"/>
                      <a:pt x="2097033" y="-7371"/>
                      <a:pt x="2588100" y="60362"/>
                    </a:cubicBezTo>
                    <a:cubicBezTo>
                      <a:pt x="3079167" y="128095"/>
                      <a:pt x="3067444" y="257049"/>
                      <a:pt x="3236777" y="451131"/>
                    </a:cubicBezTo>
                    <a:cubicBezTo>
                      <a:pt x="3406110" y="645213"/>
                      <a:pt x="3490777" y="1041192"/>
                      <a:pt x="3604100" y="1224854"/>
                    </a:cubicBezTo>
                    <a:cubicBezTo>
                      <a:pt x="3717423" y="1408516"/>
                      <a:pt x="3792972" y="1515327"/>
                      <a:pt x="3916715" y="1553101"/>
                    </a:cubicBezTo>
                    <a:cubicBezTo>
                      <a:pt x="4040458" y="1590875"/>
                      <a:pt x="4242356" y="1568732"/>
                      <a:pt x="4346561" y="1451501"/>
                    </a:cubicBezTo>
                    <a:cubicBezTo>
                      <a:pt x="4450766" y="1334270"/>
                      <a:pt x="4541946" y="849716"/>
                      <a:pt x="4541946" y="849716"/>
                    </a:cubicBezTo>
                    <a:cubicBezTo>
                      <a:pt x="4605772" y="653029"/>
                      <a:pt x="4556274" y="395122"/>
                      <a:pt x="4729515" y="271378"/>
                    </a:cubicBezTo>
                    <a:cubicBezTo>
                      <a:pt x="4902756" y="147634"/>
                      <a:pt x="5216674" y="134608"/>
                      <a:pt x="5581392" y="107254"/>
                    </a:cubicBezTo>
                    <a:cubicBezTo>
                      <a:pt x="5946110" y="79900"/>
                      <a:pt x="6666428" y="-26910"/>
                      <a:pt x="6917823" y="107254"/>
                    </a:cubicBezTo>
                    <a:cubicBezTo>
                      <a:pt x="7169218" y="241418"/>
                      <a:pt x="7054592" y="336506"/>
                      <a:pt x="7089761" y="912239"/>
                    </a:cubicBezTo>
                    <a:cubicBezTo>
                      <a:pt x="7124930" y="1487972"/>
                      <a:pt x="7223925" y="3052351"/>
                      <a:pt x="7128838" y="3561654"/>
                    </a:cubicBezTo>
                    <a:cubicBezTo>
                      <a:pt x="7033751" y="4070957"/>
                      <a:pt x="6762817" y="3912044"/>
                      <a:pt x="6519238" y="3968054"/>
                    </a:cubicBezTo>
                    <a:cubicBezTo>
                      <a:pt x="6275659" y="4024064"/>
                      <a:pt x="5922663" y="3992803"/>
                      <a:pt x="5667361" y="3897716"/>
                    </a:cubicBezTo>
                    <a:cubicBezTo>
                      <a:pt x="5412059" y="3802629"/>
                      <a:pt x="5168479" y="3604639"/>
                      <a:pt x="4987423" y="3397531"/>
                    </a:cubicBezTo>
                    <a:cubicBezTo>
                      <a:pt x="4806367" y="3190423"/>
                      <a:pt x="4749054" y="2815285"/>
                      <a:pt x="4581023" y="2655070"/>
                    </a:cubicBezTo>
                    <a:cubicBezTo>
                      <a:pt x="4412992" y="2494855"/>
                      <a:pt x="4153782" y="2375019"/>
                      <a:pt x="3979238" y="2436239"/>
                    </a:cubicBezTo>
                    <a:cubicBezTo>
                      <a:pt x="3804694" y="2497459"/>
                      <a:pt x="3649689" y="2820496"/>
                      <a:pt x="3533761" y="3022393"/>
                    </a:cubicBezTo>
                    <a:cubicBezTo>
                      <a:pt x="3417833" y="3224290"/>
                      <a:pt x="3402202" y="3492619"/>
                      <a:pt x="3283669" y="3647624"/>
                    </a:cubicBezTo>
                    <a:cubicBezTo>
                      <a:pt x="3165136" y="3802629"/>
                      <a:pt x="3113033" y="3892506"/>
                      <a:pt x="2822561" y="3952424"/>
                    </a:cubicBezTo>
                    <a:cubicBezTo>
                      <a:pt x="2532089" y="4012342"/>
                      <a:pt x="1960263" y="3998013"/>
                      <a:pt x="1540838" y="4007131"/>
                    </a:cubicBezTo>
                    <a:cubicBezTo>
                      <a:pt x="1121413" y="4016249"/>
                      <a:pt x="553495" y="4009736"/>
                      <a:pt x="306008" y="4007131"/>
                    </a:cubicBezTo>
                    <a:cubicBezTo>
                      <a:pt x="58521" y="4004526"/>
                      <a:pt x="102807" y="4128270"/>
                      <a:pt x="55915" y="3991501"/>
                    </a:cubicBezTo>
                    <a:cubicBezTo>
                      <a:pt x="9023" y="3854732"/>
                      <a:pt x="38982" y="3810444"/>
                      <a:pt x="32469" y="3225593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 smtClean="0"/>
                  <a:t>                                </a:t>
                </a:r>
                <a:endParaRPr lang="fr-FR" sz="2800" dirty="0"/>
              </a:p>
            </p:txBody>
          </p:sp>
          <p:grpSp>
            <p:nvGrpSpPr>
              <p:cNvPr id="19" name="Groupe 18"/>
              <p:cNvGrpSpPr/>
              <p:nvPr/>
            </p:nvGrpSpPr>
            <p:grpSpPr>
              <a:xfrm>
                <a:off x="368302" y="2133151"/>
                <a:ext cx="5697967" cy="1374792"/>
                <a:chOff x="355002" y="1563556"/>
                <a:chExt cx="5697967" cy="1374792"/>
              </a:xfrm>
            </p:grpSpPr>
            <p:cxnSp>
              <p:nvCxnSpPr>
                <p:cNvPr id="25" name="Connecteur droit avec flèche 24"/>
                <p:cNvCxnSpPr/>
                <p:nvPr/>
              </p:nvCxnSpPr>
              <p:spPr>
                <a:xfrm>
                  <a:off x="2757544" y="1621315"/>
                  <a:ext cx="230469" cy="8028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avec flèche 25"/>
                <p:cNvCxnSpPr/>
                <p:nvPr/>
              </p:nvCxnSpPr>
              <p:spPr>
                <a:xfrm>
                  <a:off x="5514694" y="1645235"/>
                  <a:ext cx="272392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Forme libre 26"/>
                <p:cNvSpPr/>
                <p:nvPr/>
              </p:nvSpPr>
              <p:spPr>
                <a:xfrm>
                  <a:off x="355002" y="1563556"/>
                  <a:ext cx="5697967" cy="1374792"/>
                </a:xfrm>
                <a:custGeom>
                  <a:avLst/>
                  <a:gdLst>
                    <a:gd name="connsiteX0" fmla="*/ 0 w 5697967"/>
                    <a:gd name="connsiteY0" fmla="*/ 75192 h 1374792"/>
                    <a:gd name="connsiteX1" fmla="*/ 796066 w 5697967"/>
                    <a:gd name="connsiteY1" fmla="*/ 3475 h 1374792"/>
                    <a:gd name="connsiteX2" fmla="*/ 2051125 w 5697967"/>
                    <a:gd name="connsiteY2" fmla="*/ 24990 h 1374792"/>
                    <a:gd name="connsiteX3" fmla="*/ 2603351 w 5697967"/>
                    <a:gd name="connsiteY3" fmla="*/ 143324 h 1374792"/>
                    <a:gd name="connsiteX4" fmla="*/ 2965525 w 5697967"/>
                    <a:gd name="connsiteY4" fmla="*/ 634590 h 1374792"/>
                    <a:gd name="connsiteX5" fmla="*/ 3202193 w 5697967"/>
                    <a:gd name="connsiteY5" fmla="*/ 1190402 h 1374792"/>
                    <a:gd name="connsiteX6" fmla="*/ 3435276 w 5697967"/>
                    <a:gd name="connsiteY6" fmla="*/ 1351766 h 1374792"/>
                    <a:gd name="connsiteX7" fmla="*/ 3671944 w 5697967"/>
                    <a:gd name="connsiteY7" fmla="*/ 1358938 h 1374792"/>
                    <a:gd name="connsiteX8" fmla="*/ 3890683 w 5697967"/>
                    <a:gd name="connsiteY8" fmla="*/ 1211917 h 1374792"/>
                    <a:gd name="connsiteX9" fmla="*/ 4012603 w 5697967"/>
                    <a:gd name="connsiteY9" fmla="*/ 677620 h 1374792"/>
                    <a:gd name="connsiteX10" fmla="*/ 4091492 w 5697967"/>
                    <a:gd name="connsiteY10" fmla="*/ 354891 h 1374792"/>
                    <a:gd name="connsiteX11" fmla="*/ 4381949 w 5697967"/>
                    <a:gd name="connsiteY11" fmla="*/ 161253 h 1374792"/>
                    <a:gd name="connsiteX12" fmla="*/ 5697967 w 5697967"/>
                    <a:gd name="connsiteY12" fmla="*/ 42919 h 1374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97967" h="1374792">
                      <a:moveTo>
                        <a:pt x="0" y="75192"/>
                      </a:moveTo>
                      <a:cubicBezTo>
                        <a:pt x="227106" y="43517"/>
                        <a:pt x="796066" y="3475"/>
                        <a:pt x="796066" y="3475"/>
                      </a:cubicBezTo>
                      <a:cubicBezTo>
                        <a:pt x="1137920" y="-4892"/>
                        <a:pt x="1749911" y="1682"/>
                        <a:pt x="2051125" y="24990"/>
                      </a:cubicBezTo>
                      <a:cubicBezTo>
                        <a:pt x="2352339" y="48298"/>
                        <a:pt x="2450951" y="41724"/>
                        <a:pt x="2603351" y="143324"/>
                      </a:cubicBezTo>
                      <a:cubicBezTo>
                        <a:pt x="2755751" y="244924"/>
                        <a:pt x="2865718" y="460077"/>
                        <a:pt x="2965525" y="634590"/>
                      </a:cubicBezTo>
                      <a:cubicBezTo>
                        <a:pt x="3065332" y="809103"/>
                        <a:pt x="3123901" y="1070873"/>
                        <a:pt x="3202193" y="1190402"/>
                      </a:cubicBezTo>
                      <a:cubicBezTo>
                        <a:pt x="3280485" y="1309931"/>
                        <a:pt x="3356984" y="1323677"/>
                        <a:pt x="3435276" y="1351766"/>
                      </a:cubicBezTo>
                      <a:cubicBezTo>
                        <a:pt x="3513568" y="1379855"/>
                        <a:pt x="3596043" y="1382246"/>
                        <a:pt x="3671944" y="1358938"/>
                      </a:cubicBezTo>
                      <a:cubicBezTo>
                        <a:pt x="3747845" y="1335630"/>
                        <a:pt x="3833907" y="1325470"/>
                        <a:pt x="3890683" y="1211917"/>
                      </a:cubicBezTo>
                      <a:cubicBezTo>
                        <a:pt x="3947460" y="1098364"/>
                        <a:pt x="3979135" y="820458"/>
                        <a:pt x="4012603" y="677620"/>
                      </a:cubicBezTo>
                      <a:cubicBezTo>
                        <a:pt x="4046071" y="534782"/>
                        <a:pt x="4029934" y="440952"/>
                        <a:pt x="4091492" y="354891"/>
                      </a:cubicBezTo>
                      <a:cubicBezTo>
                        <a:pt x="4153050" y="268830"/>
                        <a:pt x="4114203" y="213248"/>
                        <a:pt x="4381949" y="161253"/>
                      </a:cubicBezTo>
                      <a:cubicBezTo>
                        <a:pt x="4649695" y="109258"/>
                        <a:pt x="5173831" y="76088"/>
                        <a:pt x="5697967" y="42919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20" name="Groupe 19"/>
              <p:cNvGrpSpPr/>
              <p:nvPr/>
            </p:nvGrpSpPr>
            <p:grpSpPr>
              <a:xfrm>
                <a:off x="635627" y="4130121"/>
                <a:ext cx="5769772" cy="1400204"/>
                <a:chOff x="652403" y="4146897"/>
                <a:chExt cx="5769772" cy="1400204"/>
              </a:xfrm>
            </p:grpSpPr>
            <p:cxnSp>
              <p:nvCxnSpPr>
                <p:cNvPr id="21" name="Connecteur droit avec flèche 20"/>
                <p:cNvCxnSpPr>
                  <a:stCxn id="24" idx="13"/>
                </p:cNvCxnSpPr>
                <p:nvPr/>
              </p:nvCxnSpPr>
              <p:spPr>
                <a:xfrm flipH="1">
                  <a:off x="2772502" y="5451991"/>
                  <a:ext cx="306074" cy="86464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avec flèche 21"/>
                <p:cNvCxnSpPr/>
                <p:nvPr/>
              </p:nvCxnSpPr>
              <p:spPr>
                <a:xfrm flipH="1" flipV="1">
                  <a:off x="5548476" y="5479591"/>
                  <a:ext cx="251910" cy="31402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Forme libre 23"/>
                <p:cNvSpPr/>
                <p:nvPr/>
              </p:nvSpPr>
              <p:spPr>
                <a:xfrm>
                  <a:off x="652403" y="4146897"/>
                  <a:ext cx="5769772" cy="1400204"/>
                </a:xfrm>
                <a:custGeom>
                  <a:avLst/>
                  <a:gdLst>
                    <a:gd name="connsiteX0" fmla="*/ 5769772 w 5769772"/>
                    <a:gd name="connsiteY0" fmla="*/ 1339600 h 1400204"/>
                    <a:gd name="connsiteX1" fmla="*/ 5162472 w 5769772"/>
                    <a:gd name="connsiteY1" fmla="*/ 1370655 h 1400204"/>
                    <a:gd name="connsiteX2" fmla="*/ 4734602 w 5769772"/>
                    <a:gd name="connsiteY2" fmla="*/ 1287841 h 1400204"/>
                    <a:gd name="connsiteX3" fmla="*/ 4424051 w 5769772"/>
                    <a:gd name="connsiteY3" fmla="*/ 1125664 h 1400204"/>
                    <a:gd name="connsiteX4" fmla="*/ 4179061 w 5769772"/>
                    <a:gd name="connsiteY4" fmla="*/ 918630 h 1400204"/>
                    <a:gd name="connsiteX5" fmla="*/ 4020335 w 5769772"/>
                    <a:gd name="connsiteY5" fmla="*/ 718498 h 1400204"/>
                    <a:gd name="connsiteX6" fmla="*/ 3834004 w 5769772"/>
                    <a:gd name="connsiteY6" fmla="*/ 307880 h 1400204"/>
                    <a:gd name="connsiteX7" fmla="*/ 3561409 w 5769772"/>
                    <a:gd name="connsiteY7" fmla="*/ 87044 h 1400204"/>
                    <a:gd name="connsiteX8" fmla="*/ 3302617 w 5769772"/>
                    <a:gd name="connsiteY8" fmla="*/ 4230 h 1400204"/>
                    <a:gd name="connsiteX9" fmla="*/ 3030022 w 5769772"/>
                    <a:gd name="connsiteY9" fmla="*/ 204363 h 1400204"/>
                    <a:gd name="connsiteX10" fmla="*/ 2798834 w 5769772"/>
                    <a:gd name="connsiteY10" fmla="*/ 570123 h 1400204"/>
                    <a:gd name="connsiteX11" fmla="*/ 2688416 w 5769772"/>
                    <a:gd name="connsiteY11" fmla="*/ 960037 h 1400204"/>
                    <a:gd name="connsiteX12" fmla="*/ 2574548 w 5769772"/>
                    <a:gd name="connsiteY12" fmla="*/ 1091159 h 1400204"/>
                    <a:gd name="connsiteX13" fmla="*/ 2426173 w 5769772"/>
                    <a:gd name="connsiteY13" fmla="*/ 1305094 h 1400204"/>
                    <a:gd name="connsiteX14" fmla="*/ 2167381 w 5769772"/>
                    <a:gd name="connsiteY14" fmla="*/ 1367204 h 1400204"/>
                    <a:gd name="connsiteX15" fmla="*/ 1566982 w 5769772"/>
                    <a:gd name="connsiteY15" fmla="*/ 1398259 h 1400204"/>
                    <a:gd name="connsiteX16" fmla="*/ 0 w 5769772"/>
                    <a:gd name="connsiteY16" fmla="*/ 1394334 h 140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769772" h="1400204">
                      <a:moveTo>
                        <a:pt x="5769772" y="1339600"/>
                      </a:moveTo>
                      <a:cubicBezTo>
                        <a:pt x="5552386" y="1359441"/>
                        <a:pt x="5335000" y="1379282"/>
                        <a:pt x="5162472" y="1370655"/>
                      </a:cubicBezTo>
                      <a:cubicBezTo>
                        <a:pt x="4989944" y="1362028"/>
                        <a:pt x="4857672" y="1328673"/>
                        <a:pt x="4734602" y="1287841"/>
                      </a:cubicBezTo>
                      <a:cubicBezTo>
                        <a:pt x="4611532" y="1247009"/>
                        <a:pt x="4516641" y="1187199"/>
                        <a:pt x="4424051" y="1125664"/>
                      </a:cubicBezTo>
                      <a:cubicBezTo>
                        <a:pt x="4331461" y="1064129"/>
                        <a:pt x="4246347" y="986491"/>
                        <a:pt x="4179061" y="918630"/>
                      </a:cubicBezTo>
                      <a:cubicBezTo>
                        <a:pt x="4111775" y="850769"/>
                        <a:pt x="4077844" y="820290"/>
                        <a:pt x="4020335" y="718498"/>
                      </a:cubicBezTo>
                      <a:cubicBezTo>
                        <a:pt x="3962825" y="616706"/>
                        <a:pt x="3910492" y="413122"/>
                        <a:pt x="3834004" y="307880"/>
                      </a:cubicBezTo>
                      <a:cubicBezTo>
                        <a:pt x="3757516" y="202638"/>
                        <a:pt x="3649973" y="137652"/>
                        <a:pt x="3561409" y="87044"/>
                      </a:cubicBezTo>
                      <a:cubicBezTo>
                        <a:pt x="3472845" y="36436"/>
                        <a:pt x="3391181" y="-15323"/>
                        <a:pt x="3302617" y="4230"/>
                      </a:cubicBezTo>
                      <a:cubicBezTo>
                        <a:pt x="3214053" y="23783"/>
                        <a:pt x="3113986" y="110048"/>
                        <a:pt x="3030022" y="204363"/>
                      </a:cubicBezTo>
                      <a:cubicBezTo>
                        <a:pt x="2946058" y="298678"/>
                        <a:pt x="2855768" y="444177"/>
                        <a:pt x="2798834" y="570123"/>
                      </a:cubicBezTo>
                      <a:cubicBezTo>
                        <a:pt x="2741900" y="696069"/>
                        <a:pt x="2725797" y="873198"/>
                        <a:pt x="2688416" y="960037"/>
                      </a:cubicBezTo>
                      <a:cubicBezTo>
                        <a:pt x="2651035" y="1046876"/>
                        <a:pt x="2618255" y="1033649"/>
                        <a:pt x="2574548" y="1091159"/>
                      </a:cubicBezTo>
                      <a:cubicBezTo>
                        <a:pt x="2530841" y="1148669"/>
                        <a:pt x="2494034" y="1259086"/>
                        <a:pt x="2426173" y="1305094"/>
                      </a:cubicBezTo>
                      <a:cubicBezTo>
                        <a:pt x="2358312" y="1351102"/>
                        <a:pt x="2310579" y="1351677"/>
                        <a:pt x="2167381" y="1367204"/>
                      </a:cubicBezTo>
                      <a:cubicBezTo>
                        <a:pt x="2024183" y="1382731"/>
                        <a:pt x="1928212" y="1393737"/>
                        <a:pt x="1566982" y="1398259"/>
                      </a:cubicBezTo>
                      <a:cubicBezTo>
                        <a:pt x="1205752" y="1402781"/>
                        <a:pt x="602876" y="1398557"/>
                        <a:pt x="0" y="1394334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>
            <a:xfrm>
              <a:off x="2954606" y="3081084"/>
              <a:ext cx="617441" cy="332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/>
                <a:t> </a:t>
              </a:r>
              <a:r>
                <a:rPr lang="fr-FR" sz="2400" dirty="0">
                  <a:solidFill>
                    <a:schemeClr val="bg1"/>
                  </a:solidFill>
                </a:rPr>
                <a:t>T&lt;&lt;1</a:t>
              </a:r>
            </a:p>
          </p:txBody>
        </p:sp>
        <p:cxnSp>
          <p:nvCxnSpPr>
            <p:cNvPr id="6" name="Connecteur droit 5"/>
            <p:cNvCxnSpPr>
              <a:stCxn id="27" idx="7"/>
            </p:cNvCxnSpPr>
            <p:nvPr/>
          </p:nvCxnSpPr>
          <p:spPr>
            <a:xfrm>
              <a:off x="2933829" y="2979288"/>
              <a:ext cx="659315" cy="6587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2933829" y="2979288"/>
              <a:ext cx="659315" cy="6587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V="1">
              <a:off x="2933829" y="2991894"/>
              <a:ext cx="0" cy="407954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c 35"/>
            <p:cNvSpPr/>
            <p:nvPr/>
          </p:nvSpPr>
          <p:spPr>
            <a:xfrm>
              <a:off x="2752635" y="3010721"/>
              <a:ext cx="114968" cy="441565"/>
            </a:xfrm>
            <a:prstGeom prst="arc">
              <a:avLst>
                <a:gd name="adj1" fmla="val 16148909"/>
                <a:gd name="adj2" fmla="val 4906670"/>
              </a:avLst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/>
            <p:cNvSpPr>
              <a:spLocks noChangeAspect="1"/>
            </p:cNvSpPr>
            <p:nvPr/>
          </p:nvSpPr>
          <p:spPr>
            <a:xfrm>
              <a:off x="2668721" y="3416470"/>
              <a:ext cx="181701" cy="1815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347760" y="3254100"/>
                  <a:ext cx="720308" cy="243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760" y="3254100"/>
                  <a:ext cx="720308" cy="243915"/>
                </a:xfrm>
                <a:prstGeom prst="rect">
                  <a:avLst/>
                </a:prstGeom>
                <a:blipFill>
                  <a:blip r:embed="rId3"/>
                  <a:stretch>
                    <a:fillRect r="-24576" b="-52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1358065" y="3530049"/>
                  <a:ext cx="753643" cy="243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8065" y="3530049"/>
                  <a:ext cx="753643" cy="243915"/>
                </a:xfrm>
                <a:prstGeom prst="rect">
                  <a:avLst/>
                </a:prstGeom>
                <a:blipFill>
                  <a:blip r:embed="rId4"/>
                  <a:stretch>
                    <a:fillRect r="-26016" b="-52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38121" y="2897949"/>
                  <a:ext cx="1550791" cy="243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600" dirty="0" err="1">
                      <a:solidFill>
                        <a:schemeClr val="bg1"/>
                      </a:solidFill>
                    </a:rPr>
                    <a:t>Laughlin</a:t>
                  </a:r>
                  <a:r>
                    <a:rPr lang="fr-FR" sz="1600" dirty="0">
                      <a:solidFill>
                        <a:schemeClr val="bg1"/>
                      </a:solidFill>
                    </a:rPr>
                    <a:t> state </a:t>
                  </a:r>
                  <a14:m>
                    <m:oMath xmlns:m="http://schemas.openxmlformats.org/officeDocument/2006/math">
                      <m:r>
                        <a:rPr lang="el-GR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fr-FR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=1/</m:t>
                      </m:r>
                      <m:r>
                        <a:rPr lang="fr-FR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fr-FR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121" y="2897949"/>
                  <a:ext cx="1550791" cy="243915"/>
                </a:xfrm>
                <a:prstGeom prst="rect">
                  <a:avLst/>
                </a:prstGeom>
                <a:blipFill>
                  <a:blip r:embed="rId5"/>
                  <a:stretch>
                    <a:fillRect l="-2362" t="-7500" r="-34646" b="-7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orme libre 8"/>
            <p:cNvSpPr/>
            <p:nvPr/>
          </p:nvSpPr>
          <p:spPr>
            <a:xfrm>
              <a:off x="2345554" y="1852353"/>
              <a:ext cx="929130" cy="1045511"/>
            </a:xfrm>
            <a:custGeom>
              <a:avLst/>
              <a:gdLst>
                <a:gd name="connsiteX0" fmla="*/ 0 w 1288604"/>
                <a:gd name="connsiteY0" fmla="*/ 66907 h 1451170"/>
                <a:gd name="connsiteX1" fmla="*/ 195146 w 1288604"/>
                <a:gd name="connsiteY1" fmla="*/ 596590 h 1451170"/>
                <a:gd name="connsiteX2" fmla="*/ 473926 w 1288604"/>
                <a:gd name="connsiteY2" fmla="*/ 1221058 h 1451170"/>
                <a:gd name="connsiteX3" fmla="*/ 724829 w 1288604"/>
                <a:gd name="connsiteY3" fmla="*/ 1449658 h 1451170"/>
                <a:gd name="connsiteX4" fmla="*/ 998034 w 1288604"/>
                <a:gd name="connsiteY4" fmla="*/ 1287966 h 1451170"/>
                <a:gd name="connsiteX5" fmla="*/ 1137424 w 1288604"/>
                <a:gd name="connsiteY5" fmla="*/ 713678 h 1451170"/>
                <a:gd name="connsiteX6" fmla="*/ 1265663 w 1288604"/>
                <a:gd name="connsiteY6" fmla="*/ 195146 h 1451170"/>
                <a:gd name="connsiteX7" fmla="*/ 1287965 w 1288604"/>
                <a:gd name="connsiteY7" fmla="*/ 0 h 145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604" h="1451170">
                  <a:moveTo>
                    <a:pt x="0" y="66907"/>
                  </a:moveTo>
                  <a:cubicBezTo>
                    <a:pt x="58079" y="235569"/>
                    <a:pt x="116158" y="404232"/>
                    <a:pt x="195146" y="596590"/>
                  </a:cubicBezTo>
                  <a:cubicBezTo>
                    <a:pt x="274134" y="788948"/>
                    <a:pt x="385646" y="1078880"/>
                    <a:pt x="473926" y="1221058"/>
                  </a:cubicBezTo>
                  <a:cubicBezTo>
                    <a:pt x="562206" y="1363236"/>
                    <a:pt x="637478" y="1438507"/>
                    <a:pt x="724829" y="1449658"/>
                  </a:cubicBezTo>
                  <a:cubicBezTo>
                    <a:pt x="812180" y="1460809"/>
                    <a:pt x="929268" y="1410629"/>
                    <a:pt x="998034" y="1287966"/>
                  </a:cubicBezTo>
                  <a:cubicBezTo>
                    <a:pt x="1066800" y="1165303"/>
                    <a:pt x="1092819" y="895815"/>
                    <a:pt x="1137424" y="713678"/>
                  </a:cubicBezTo>
                  <a:cubicBezTo>
                    <a:pt x="1182029" y="531541"/>
                    <a:pt x="1240573" y="314092"/>
                    <a:pt x="1265663" y="195146"/>
                  </a:cubicBezTo>
                  <a:cubicBezTo>
                    <a:pt x="1290753" y="76200"/>
                    <a:pt x="1289359" y="38100"/>
                    <a:pt x="1287965" y="0"/>
                  </a:cubicBezTo>
                </a:path>
              </a:pathLst>
            </a:custGeom>
            <a:solidFill>
              <a:srgbClr val="F3B7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/>
                <p:cNvSpPr txBox="1"/>
                <p:nvPr/>
              </p:nvSpPr>
              <p:spPr>
                <a:xfrm>
                  <a:off x="2500821" y="2181030"/>
                  <a:ext cx="767967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3" name="ZoneTexte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0821" y="2181030"/>
                  <a:ext cx="767967" cy="305340"/>
                </a:xfrm>
                <a:prstGeom prst="rect">
                  <a:avLst/>
                </a:prstGeom>
                <a:blipFill>
                  <a:blip r:embed="rId6"/>
                  <a:stretch>
                    <a:fillRect l="-7143" r="-7937" b="-1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ZoneTexte 58"/>
                <p:cNvSpPr txBox="1"/>
                <p:nvPr/>
              </p:nvSpPr>
              <p:spPr>
                <a:xfrm>
                  <a:off x="2647335" y="3953104"/>
                  <a:ext cx="767967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9" name="ZoneTexte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7335" y="3953104"/>
                  <a:ext cx="767967" cy="305340"/>
                </a:xfrm>
                <a:prstGeom prst="rect">
                  <a:avLst/>
                </a:prstGeom>
                <a:blipFill>
                  <a:blip r:embed="rId7"/>
                  <a:stretch>
                    <a:fillRect l="-7143" r="-7937" b="-1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e 15"/>
          <p:cNvGrpSpPr/>
          <p:nvPr/>
        </p:nvGrpSpPr>
        <p:grpSpPr>
          <a:xfrm>
            <a:off x="5562642" y="2239453"/>
            <a:ext cx="4269039" cy="3505761"/>
            <a:chOff x="5471070" y="998392"/>
            <a:chExt cx="4269039" cy="3505761"/>
          </a:xfrm>
        </p:grpSpPr>
        <p:grpSp>
          <p:nvGrpSpPr>
            <p:cNvPr id="40" name="Groupe 39"/>
            <p:cNvGrpSpPr/>
            <p:nvPr/>
          </p:nvGrpSpPr>
          <p:grpSpPr>
            <a:xfrm>
              <a:off x="5471070" y="1947270"/>
              <a:ext cx="4233383" cy="2556883"/>
              <a:chOff x="7131279" y="1250221"/>
              <a:chExt cx="6651368" cy="3695434"/>
            </a:xfrm>
          </p:grpSpPr>
          <p:grpSp>
            <p:nvGrpSpPr>
              <p:cNvPr id="41" name="Groupe 40"/>
              <p:cNvGrpSpPr/>
              <p:nvPr/>
            </p:nvGrpSpPr>
            <p:grpSpPr>
              <a:xfrm>
                <a:off x="7131279" y="1250221"/>
                <a:ext cx="3476904" cy="3695433"/>
                <a:chOff x="6264660" y="2316971"/>
                <a:chExt cx="3476904" cy="3695433"/>
              </a:xfrm>
            </p:grpSpPr>
            <p:sp>
              <p:nvSpPr>
                <p:cNvPr id="54" name="Forme libre 53"/>
                <p:cNvSpPr/>
                <p:nvPr/>
              </p:nvSpPr>
              <p:spPr>
                <a:xfrm>
                  <a:off x="6264660" y="2316971"/>
                  <a:ext cx="3476904" cy="3695433"/>
                </a:xfrm>
                <a:custGeom>
                  <a:avLst/>
                  <a:gdLst>
                    <a:gd name="connsiteX0" fmla="*/ 82149 w 3729226"/>
                    <a:gd name="connsiteY0" fmla="*/ 123529 h 3695433"/>
                    <a:gd name="connsiteX1" fmla="*/ 1096910 w 3729226"/>
                    <a:gd name="connsiteY1" fmla="*/ 84499 h 3695433"/>
                    <a:gd name="connsiteX2" fmla="*/ 2351422 w 3729226"/>
                    <a:gd name="connsiteY2" fmla="*/ 106802 h 3695433"/>
                    <a:gd name="connsiteX3" fmla="*/ 2903407 w 3729226"/>
                    <a:gd name="connsiteY3" fmla="*/ 413460 h 3695433"/>
                    <a:gd name="connsiteX4" fmla="*/ 3159885 w 3729226"/>
                    <a:gd name="connsiteY4" fmla="*/ 842782 h 3695433"/>
                    <a:gd name="connsiteX5" fmla="*/ 3299275 w 3729226"/>
                    <a:gd name="connsiteY5" fmla="*/ 1227499 h 3695433"/>
                    <a:gd name="connsiteX6" fmla="*/ 3505573 w 3729226"/>
                    <a:gd name="connsiteY6" fmla="*/ 1411494 h 3695433"/>
                    <a:gd name="connsiteX7" fmla="*/ 3672841 w 3729226"/>
                    <a:gd name="connsiteY7" fmla="*/ 1489553 h 3695433"/>
                    <a:gd name="connsiteX8" fmla="*/ 3717446 w 3729226"/>
                    <a:gd name="connsiteY8" fmla="*/ 1835241 h 3695433"/>
                    <a:gd name="connsiteX9" fmla="*/ 3706295 w 3729226"/>
                    <a:gd name="connsiteY9" fmla="*/ 2180929 h 3695433"/>
                    <a:gd name="connsiteX10" fmla="*/ 3477695 w 3729226"/>
                    <a:gd name="connsiteY10" fmla="*/ 2381651 h 3695433"/>
                    <a:gd name="connsiteX11" fmla="*/ 3271397 w 3729226"/>
                    <a:gd name="connsiteY11" fmla="*/ 2705036 h 3695433"/>
                    <a:gd name="connsiteX12" fmla="*/ 3037222 w 3729226"/>
                    <a:gd name="connsiteY12" fmla="*/ 3290475 h 3695433"/>
                    <a:gd name="connsiteX13" fmla="*/ 2747290 w 3729226"/>
                    <a:gd name="connsiteY13" fmla="*/ 3468894 h 3695433"/>
                    <a:gd name="connsiteX14" fmla="*/ 1944402 w 3729226"/>
                    <a:gd name="connsiteY14" fmla="*/ 3563680 h 3695433"/>
                    <a:gd name="connsiteX15" fmla="*/ 896188 w 3729226"/>
                    <a:gd name="connsiteY15" fmla="*/ 3574831 h 3695433"/>
                    <a:gd name="connsiteX16" fmla="*/ 232690 w 3729226"/>
                    <a:gd name="connsiteY16" fmla="*/ 3552529 h 3695433"/>
                    <a:gd name="connsiteX17" fmla="*/ 82149 w 3729226"/>
                    <a:gd name="connsiteY17" fmla="*/ 3552529 h 3695433"/>
                    <a:gd name="connsiteX18" fmla="*/ 65422 w 3729226"/>
                    <a:gd name="connsiteY18" fmla="*/ 1612216 h 3695433"/>
                    <a:gd name="connsiteX19" fmla="*/ 82149 w 3729226"/>
                    <a:gd name="connsiteY19" fmla="*/ 123529 h 3695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729226" h="3695433">
                      <a:moveTo>
                        <a:pt x="82149" y="123529"/>
                      </a:moveTo>
                      <a:cubicBezTo>
                        <a:pt x="254064" y="-131090"/>
                        <a:pt x="718698" y="87287"/>
                        <a:pt x="1096910" y="84499"/>
                      </a:cubicBezTo>
                      <a:cubicBezTo>
                        <a:pt x="1475122" y="81711"/>
                        <a:pt x="2050339" y="51975"/>
                        <a:pt x="2351422" y="106802"/>
                      </a:cubicBezTo>
                      <a:cubicBezTo>
                        <a:pt x="2652505" y="161629"/>
                        <a:pt x="2768663" y="290797"/>
                        <a:pt x="2903407" y="413460"/>
                      </a:cubicBezTo>
                      <a:cubicBezTo>
                        <a:pt x="3038151" y="536123"/>
                        <a:pt x="3093907" y="707109"/>
                        <a:pt x="3159885" y="842782"/>
                      </a:cubicBezTo>
                      <a:cubicBezTo>
                        <a:pt x="3225863" y="978455"/>
                        <a:pt x="3241660" y="1132714"/>
                        <a:pt x="3299275" y="1227499"/>
                      </a:cubicBezTo>
                      <a:cubicBezTo>
                        <a:pt x="3356890" y="1322284"/>
                        <a:pt x="3443312" y="1367818"/>
                        <a:pt x="3505573" y="1411494"/>
                      </a:cubicBezTo>
                      <a:cubicBezTo>
                        <a:pt x="3567834" y="1455170"/>
                        <a:pt x="3637529" y="1418929"/>
                        <a:pt x="3672841" y="1489553"/>
                      </a:cubicBezTo>
                      <a:cubicBezTo>
                        <a:pt x="3708153" y="1560178"/>
                        <a:pt x="3711870" y="1720012"/>
                        <a:pt x="3717446" y="1835241"/>
                      </a:cubicBezTo>
                      <a:cubicBezTo>
                        <a:pt x="3723022" y="1950470"/>
                        <a:pt x="3746254" y="2089861"/>
                        <a:pt x="3706295" y="2180929"/>
                      </a:cubicBezTo>
                      <a:cubicBezTo>
                        <a:pt x="3666336" y="2271997"/>
                        <a:pt x="3550178" y="2294300"/>
                        <a:pt x="3477695" y="2381651"/>
                      </a:cubicBezTo>
                      <a:cubicBezTo>
                        <a:pt x="3405212" y="2469002"/>
                        <a:pt x="3344809" y="2553565"/>
                        <a:pt x="3271397" y="2705036"/>
                      </a:cubicBezTo>
                      <a:cubicBezTo>
                        <a:pt x="3197985" y="2856507"/>
                        <a:pt x="3124573" y="3163165"/>
                        <a:pt x="3037222" y="3290475"/>
                      </a:cubicBezTo>
                      <a:cubicBezTo>
                        <a:pt x="2949871" y="3417785"/>
                        <a:pt x="2929427" y="3423360"/>
                        <a:pt x="2747290" y="3468894"/>
                      </a:cubicBezTo>
                      <a:cubicBezTo>
                        <a:pt x="2565153" y="3514428"/>
                        <a:pt x="2252919" y="3546024"/>
                        <a:pt x="1944402" y="3563680"/>
                      </a:cubicBezTo>
                      <a:cubicBezTo>
                        <a:pt x="1635885" y="3581336"/>
                        <a:pt x="1181473" y="3576690"/>
                        <a:pt x="896188" y="3574831"/>
                      </a:cubicBezTo>
                      <a:cubicBezTo>
                        <a:pt x="610903" y="3572973"/>
                        <a:pt x="368363" y="3556246"/>
                        <a:pt x="232690" y="3552529"/>
                      </a:cubicBezTo>
                      <a:cubicBezTo>
                        <a:pt x="97017" y="3548812"/>
                        <a:pt x="110027" y="3875915"/>
                        <a:pt x="82149" y="3552529"/>
                      </a:cubicBezTo>
                      <a:cubicBezTo>
                        <a:pt x="54271" y="3229144"/>
                        <a:pt x="70068" y="2186504"/>
                        <a:pt x="65422" y="1612216"/>
                      </a:cubicBezTo>
                      <a:cubicBezTo>
                        <a:pt x="60776" y="1037928"/>
                        <a:pt x="-89766" y="378148"/>
                        <a:pt x="82149" y="123529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" name="Forme libre 54"/>
                <p:cNvSpPr/>
                <p:nvPr/>
              </p:nvSpPr>
              <p:spPr>
                <a:xfrm>
                  <a:off x="6424253" y="2489606"/>
                  <a:ext cx="3286984" cy="3303568"/>
                </a:xfrm>
                <a:custGeom>
                  <a:avLst/>
                  <a:gdLst>
                    <a:gd name="connsiteX0" fmla="*/ 0 w 3360534"/>
                    <a:gd name="connsiteY0" fmla="*/ 0 h 3303568"/>
                    <a:gd name="connsiteX1" fmla="*/ 886522 w 3360534"/>
                    <a:gd name="connsiteY1" fmla="*/ 0 h 3303568"/>
                    <a:gd name="connsiteX2" fmla="*/ 1934737 w 3360534"/>
                    <a:gd name="connsiteY2" fmla="*/ 27878 h 3303568"/>
                    <a:gd name="connsiteX3" fmla="*/ 2403088 w 3360534"/>
                    <a:gd name="connsiteY3" fmla="*/ 161693 h 3303568"/>
                    <a:gd name="connsiteX4" fmla="*/ 2737624 w 3360534"/>
                    <a:gd name="connsiteY4" fmla="*/ 663498 h 3303568"/>
                    <a:gd name="connsiteX5" fmla="*/ 2893741 w 3360534"/>
                    <a:gd name="connsiteY5" fmla="*/ 1098395 h 3303568"/>
                    <a:gd name="connsiteX6" fmla="*/ 3178098 w 3360534"/>
                    <a:gd name="connsiteY6" fmla="*/ 1276815 h 3303568"/>
                    <a:gd name="connsiteX7" fmla="*/ 3345366 w 3360534"/>
                    <a:gd name="connsiteY7" fmla="*/ 1600200 h 3303568"/>
                    <a:gd name="connsiteX8" fmla="*/ 3323063 w 3360534"/>
                    <a:gd name="connsiteY8" fmla="*/ 1984917 h 3303568"/>
                    <a:gd name="connsiteX9" fmla="*/ 3083312 w 3360534"/>
                    <a:gd name="connsiteY9" fmla="*/ 2241395 h 3303568"/>
                    <a:gd name="connsiteX10" fmla="*/ 2843561 w 3360534"/>
                    <a:gd name="connsiteY10" fmla="*/ 2720898 h 3303568"/>
                    <a:gd name="connsiteX11" fmla="*/ 2693020 w 3360534"/>
                    <a:gd name="connsiteY11" fmla="*/ 3088888 h 3303568"/>
                    <a:gd name="connsiteX12" fmla="*/ 2107580 w 3360534"/>
                    <a:gd name="connsiteY12" fmla="*/ 3256156 h 3303568"/>
                    <a:gd name="connsiteX13" fmla="*/ 1215483 w 3360534"/>
                    <a:gd name="connsiteY13" fmla="*/ 3300761 h 3303568"/>
                    <a:gd name="connsiteX14" fmla="*/ 33454 w 3360534"/>
                    <a:gd name="connsiteY14" fmla="*/ 3295186 h 3303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60534" h="3303568">
                      <a:moveTo>
                        <a:pt x="0" y="0"/>
                      </a:moveTo>
                      <a:lnTo>
                        <a:pt x="886522" y="0"/>
                      </a:lnTo>
                      <a:cubicBezTo>
                        <a:pt x="1208978" y="4646"/>
                        <a:pt x="1681976" y="929"/>
                        <a:pt x="1934737" y="27878"/>
                      </a:cubicBezTo>
                      <a:cubicBezTo>
                        <a:pt x="2187498" y="54827"/>
                        <a:pt x="2269274" y="55756"/>
                        <a:pt x="2403088" y="161693"/>
                      </a:cubicBezTo>
                      <a:cubicBezTo>
                        <a:pt x="2536902" y="267630"/>
                        <a:pt x="2655848" y="507381"/>
                        <a:pt x="2737624" y="663498"/>
                      </a:cubicBezTo>
                      <a:cubicBezTo>
                        <a:pt x="2819400" y="819615"/>
                        <a:pt x="2820329" y="996176"/>
                        <a:pt x="2893741" y="1098395"/>
                      </a:cubicBezTo>
                      <a:cubicBezTo>
                        <a:pt x="2967153" y="1200615"/>
                        <a:pt x="3102827" y="1193181"/>
                        <a:pt x="3178098" y="1276815"/>
                      </a:cubicBezTo>
                      <a:cubicBezTo>
                        <a:pt x="3253369" y="1360449"/>
                        <a:pt x="3321205" y="1482183"/>
                        <a:pt x="3345366" y="1600200"/>
                      </a:cubicBezTo>
                      <a:cubicBezTo>
                        <a:pt x="3369527" y="1718217"/>
                        <a:pt x="3366739" y="1878051"/>
                        <a:pt x="3323063" y="1984917"/>
                      </a:cubicBezTo>
                      <a:cubicBezTo>
                        <a:pt x="3279387" y="2091783"/>
                        <a:pt x="3163229" y="2118732"/>
                        <a:pt x="3083312" y="2241395"/>
                      </a:cubicBezTo>
                      <a:cubicBezTo>
                        <a:pt x="3003395" y="2364059"/>
                        <a:pt x="2908610" y="2579649"/>
                        <a:pt x="2843561" y="2720898"/>
                      </a:cubicBezTo>
                      <a:cubicBezTo>
                        <a:pt x="2778512" y="2862147"/>
                        <a:pt x="2815683" y="2999678"/>
                        <a:pt x="2693020" y="3088888"/>
                      </a:cubicBezTo>
                      <a:cubicBezTo>
                        <a:pt x="2570357" y="3178098"/>
                        <a:pt x="2353836" y="3220844"/>
                        <a:pt x="2107580" y="3256156"/>
                      </a:cubicBezTo>
                      <a:cubicBezTo>
                        <a:pt x="1861324" y="3291468"/>
                        <a:pt x="1561171" y="3294256"/>
                        <a:pt x="1215483" y="3300761"/>
                      </a:cubicBezTo>
                      <a:cubicBezTo>
                        <a:pt x="869795" y="3307266"/>
                        <a:pt x="451624" y="3301226"/>
                        <a:pt x="33454" y="3295186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42" name="Connecteur droit avec flèche 41"/>
              <p:cNvCxnSpPr/>
              <p:nvPr/>
            </p:nvCxnSpPr>
            <p:spPr>
              <a:xfrm>
                <a:off x="9485738" y="1485696"/>
                <a:ext cx="230469" cy="8028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e 46"/>
              <p:cNvGrpSpPr/>
              <p:nvPr/>
            </p:nvGrpSpPr>
            <p:grpSpPr>
              <a:xfrm>
                <a:off x="11002412" y="1250222"/>
                <a:ext cx="2780235" cy="3695433"/>
                <a:chOff x="11002412" y="1250222"/>
                <a:chExt cx="2780235" cy="3695433"/>
              </a:xfrm>
            </p:grpSpPr>
            <p:sp>
              <p:nvSpPr>
                <p:cNvPr id="51" name="Forme libre 50"/>
                <p:cNvSpPr/>
                <p:nvPr/>
              </p:nvSpPr>
              <p:spPr>
                <a:xfrm rot="10800000">
                  <a:off x="11002412" y="1250222"/>
                  <a:ext cx="2780235" cy="3695433"/>
                </a:xfrm>
                <a:custGeom>
                  <a:avLst/>
                  <a:gdLst>
                    <a:gd name="connsiteX0" fmla="*/ 82149 w 3729226"/>
                    <a:gd name="connsiteY0" fmla="*/ 123529 h 3695433"/>
                    <a:gd name="connsiteX1" fmla="*/ 1096910 w 3729226"/>
                    <a:gd name="connsiteY1" fmla="*/ 84499 h 3695433"/>
                    <a:gd name="connsiteX2" fmla="*/ 2351422 w 3729226"/>
                    <a:gd name="connsiteY2" fmla="*/ 106802 h 3695433"/>
                    <a:gd name="connsiteX3" fmla="*/ 2903407 w 3729226"/>
                    <a:gd name="connsiteY3" fmla="*/ 413460 h 3695433"/>
                    <a:gd name="connsiteX4" fmla="*/ 3159885 w 3729226"/>
                    <a:gd name="connsiteY4" fmla="*/ 842782 h 3695433"/>
                    <a:gd name="connsiteX5" fmla="*/ 3299275 w 3729226"/>
                    <a:gd name="connsiteY5" fmla="*/ 1227499 h 3695433"/>
                    <a:gd name="connsiteX6" fmla="*/ 3505573 w 3729226"/>
                    <a:gd name="connsiteY6" fmla="*/ 1411494 h 3695433"/>
                    <a:gd name="connsiteX7" fmla="*/ 3672841 w 3729226"/>
                    <a:gd name="connsiteY7" fmla="*/ 1489553 h 3695433"/>
                    <a:gd name="connsiteX8" fmla="*/ 3717446 w 3729226"/>
                    <a:gd name="connsiteY8" fmla="*/ 1835241 h 3695433"/>
                    <a:gd name="connsiteX9" fmla="*/ 3706295 w 3729226"/>
                    <a:gd name="connsiteY9" fmla="*/ 2180929 h 3695433"/>
                    <a:gd name="connsiteX10" fmla="*/ 3477695 w 3729226"/>
                    <a:gd name="connsiteY10" fmla="*/ 2381651 h 3695433"/>
                    <a:gd name="connsiteX11" fmla="*/ 3271397 w 3729226"/>
                    <a:gd name="connsiteY11" fmla="*/ 2705036 h 3695433"/>
                    <a:gd name="connsiteX12" fmla="*/ 3037222 w 3729226"/>
                    <a:gd name="connsiteY12" fmla="*/ 3290475 h 3695433"/>
                    <a:gd name="connsiteX13" fmla="*/ 2747290 w 3729226"/>
                    <a:gd name="connsiteY13" fmla="*/ 3468894 h 3695433"/>
                    <a:gd name="connsiteX14" fmla="*/ 1944402 w 3729226"/>
                    <a:gd name="connsiteY14" fmla="*/ 3563680 h 3695433"/>
                    <a:gd name="connsiteX15" fmla="*/ 896188 w 3729226"/>
                    <a:gd name="connsiteY15" fmla="*/ 3574831 h 3695433"/>
                    <a:gd name="connsiteX16" fmla="*/ 232690 w 3729226"/>
                    <a:gd name="connsiteY16" fmla="*/ 3552529 h 3695433"/>
                    <a:gd name="connsiteX17" fmla="*/ 82149 w 3729226"/>
                    <a:gd name="connsiteY17" fmla="*/ 3552529 h 3695433"/>
                    <a:gd name="connsiteX18" fmla="*/ 65422 w 3729226"/>
                    <a:gd name="connsiteY18" fmla="*/ 1612216 h 3695433"/>
                    <a:gd name="connsiteX19" fmla="*/ 82149 w 3729226"/>
                    <a:gd name="connsiteY19" fmla="*/ 123529 h 3695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729226" h="3695433">
                      <a:moveTo>
                        <a:pt x="82149" y="123529"/>
                      </a:moveTo>
                      <a:cubicBezTo>
                        <a:pt x="254064" y="-131090"/>
                        <a:pt x="718698" y="87287"/>
                        <a:pt x="1096910" y="84499"/>
                      </a:cubicBezTo>
                      <a:cubicBezTo>
                        <a:pt x="1475122" y="81711"/>
                        <a:pt x="2050339" y="51975"/>
                        <a:pt x="2351422" y="106802"/>
                      </a:cubicBezTo>
                      <a:cubicBezTo>
                        <a:pt x="2652505" y="161629"/>
                        <a:pt x="2768663" y="290797"/>
                        <a:pt x="2903407" y="413460"/>
                      </a:cubicBezTo>
                      <a:cubicBezTo>
                        <a:pt x="3038151" y="536123"/>
                        <a:pt x="3093907" y="707109"/>
                        <a:pt x="3159885" y="842782"/>
                      </a:cubicBezTo>
                      <a:cubicBezTo>
                        <a:pt x="3225863" y="978455"/>
                        <a:pt x="3241660" y="1132714"/>
                        <a:pt x="3299275" y="1227499"/>
                      </a:cubicBezTo>
                      <a:cubicBezTo>
                        <a:pt x="3356890" y="1322284"/>
                        <a:pt x="3443312" y="1367818"/>
                        <a:pt x="3505573" y="1411494"/>
                      </a:cubicBezTo>
                      <a:cubicBezTo>
                        <a:pt x="3567834" y="1455170"/>
                        <a:pt x="3637529" y="1418929"/>
                        <a:pt x="3672841" y="1489553"/>
                      </a:cubicBezTo>
                      <a:cubicBezTo>
                        <a:pt x="3708153" y="1560178"/>
                        <a:pt x="3711870" y="1720012"/>
                        <a:pt x="3717446" y="1835241"/>
                      </a:cubicBezTo>
                      <a:cubicBezTo>
                        <a:pt x="3723022" y="1950470"/>
                        <a:pt x="3746254" y="2089861"/>
                        <a:pt x="3706295" y="2180929"/>
                      </a:cubicBezTo>
                      <a:cubicBezTo>
                        <a:pt x="3666336" y="2271997"/>
                        <a:pt x="3550178" y="2294300"/>
                        <a:pt x="3477695" y="2381651"/>
                      </a:cubicBezTo>
                      <a:cubicBezTo>
                        <a:pt x="3405212" y="2469002"/>
                        <a:pt x="3344809" y="2553565"/>
                        <a:pt x="3271397" y="2705036"/>
                      </a:cubicBezTo>
                      <a:cubicBezTo>
                        <a:pt x="3197985" y="2856507"/>
                        <a:pt x="3124573" y="3163165"/>
                        <a:pt x="3037222" y="3290475"/>
                      </a:cubicBezTo>
                      <a:cubicBezTo>
                        <a:pt x="2949871" y="3417785"/>
                        <a:pt x="2929427" y="3423360"/>
                        <a:pt x="2747290" y="3468894"/>
                      </a:cubicBezTo>
                      <a:cubicBezTo>
                        <a:pt x="2565153" y="3514428"/>
                        <a:pt x="2252919" y="3546024"/>
                        <a:pt x="1944402" y="3563680"/>
                      </a:cubicBezTo>
                      <a:cubicBezTo>
                        <a:pt x="1635885" y="3581336"/>
                        <a:pt x="1181473" y="3576690"/>
                        <a:pt x="896188" y="3574831"/>
                      </a:cubicBezTo>
                      <a:cubicBezTo>
                        <a:pt x="610903" y="3572973"/>
                        <a:pt x="368363" y="3556246"/>
                        <a:pt x="232690" y="3552529"/>
                      </a:cubicBezTo>
                      <a:cubicBezTo>
                        <a:pt x="97017" y="3548812"/>
                        <a:pt x="110027" y="3875915"/>
                        <a:pt x="82149" y="3552529"/>
                      </a:cubicBezTo>
                      <a:cubicBezTo>
                        <a:pt x="54271" y="3229144"/>
                        <a:pt x="70068" y="2186504"/>
                        <a:pt x="65422" y="1612216"/>
                      </a:cubicBezTo>
                      <a:cubicBezTo>
                        <a:pt x="60776" y="1037928"/>
                        <a:pt x="-89766" y="378148"/>
                        <a:pt x="82149" y="123529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" name="Forme libre 52"/>
                <p:cNvSpPr/>
                <p:nvPr/>
              </p:nvSpPr>
              <p:spPr>
                <a:xfrm rot="10800000">
                  <a:off x="11070644" y="1460740"/>
                  <a:ext cx="2616234" cy="3303568"/>
                </a:xfrm>
                <a:custGeom>
                  <a:avLst/>
                  <a:gdLst>
                    <a:gd name="connsiteX0" fmla="*/ 0 w 3360534"/>
                    <a:gd name="connsiteY0" fmla="*/ 0 h 3303568"/>
                    <a:gd name="connsiteX1" fmla="*/ 886522 w 3360534"/>
                    <a:gd name="connsiteY1" fmla="*/ 0 h 3303568"/>
                    <a:gd name="connsiteX2" fmla="*/ 1934737 w 3360534"/>
                    <a:gd name="connsiteY2" fmla="*/ 27878 h 3303568"/>
                    <a:gd name="connsiteX3" fmla="*/ 2403088 w 3360534"/>
                    <a:gd name="connsiteY3" fmla="*/ 161693 h 3303568"/>
                    <a:gd name="connsiteX4" fmla="*/ 2737624 w 3360534"/>
                    <a:gd name="connsiteY4" fmla="*/ 663498 h 3303568"/>
                    <a:gd name="connsiteX5" fmla="*/ 2893741 w 3360534"/>
                    <a:gd name="connsiteY5" fmla="*/ 1098395 h 3303568"/>
                    <a:gd name="connsiteX6" fmla="*/ 3178098 w 3360534"/>
                    <a:gd name="connsiteY6" fmla="*/ 1276815 h 3303568"/>
                    <a:gd name="connsiteX7" fmla="*/ 3345366 w 3360534"/>
                    <a:gd name="connsiteY7" fmla="*/ 1600200 h 3303568"/>
                    <a:gd name="connsiteX8" fmla="*/ 3323063 w 3360534"/>
                    <a:gd name="connsiteY8" fmla="*/ 1984917 h 3303568"/>
                    <a:gd name="connsiteX9" fmla="*/ 3083312 w 3360534"/>
                    <a:gd name="connsiteY9" fmla="*/ 2241395 h 3303568"/>
                    <a:gd name="connsiteX10" fmla="*/ 2843561 w 3360534"/>
                    <a:gd name="connsiteY10" fmla="*/ 2720898 h 3303568"/>
                    <a:gd name="connsiteX11" fmla="*/ 2693020 w 3360534"/>
                    <a:gd name="connsiteY11" fmla="*/ 3088888 h 3303568"/>
                    <a:gd name="connsiteX12" fmla="*/ 2107580 w 3360534"/>
                    <a:gd name="connsiteY12" fmla="*/ 3256156 h 3303568"/>
                    <a:gd name="connsiteX13" fmla="*/ 1215483 w 3360534"/>
                    <a:gd name="connsiteY13" fmla="*/ 3300761 h 3303568"/>
                    <a:gd name="connsiteX14" fmla="*/ 33454 w 3360534"/>
                    <a:gd name="connsiteY14" fmla="*/ 3295186 h 3303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60534" h="3303568">
                      <a:moveTo>
                        <a:pt x="0" y="0"/>
                      </a:moveTo>
                      <a:lnTo>
                        <a:pt x="886522" y="0"/>
                      </a:lnTo>
                      <a:cubicBezTo>
                        <a:pt x="1208978" y="4646"/>
                        <a:pt x="1681976" y="929"/>
                        <a:pt x="1934737" y="27878"/>
                      </a:cubicBezTo>
                      <a:cubicBezTo>
                        <a:pt x="2187498" y="54827"/>
                        <a:pt x="2269274" y="55756"/>
                        <a:pt x="2403088" y="161693"/>
                      </a:cubicBezTo>
                      <a:cubicBezTo>
                        <a:pt x="2536902" y="267630"/>
                        <a:pt x="2655848" y="507381"/>
                        <a:pt x="2737624" y="663498"/>
                      </a:cubicBezTo>
                      <a:cubicBezTo>
                        <a:pt x="2819400" y="819615"/>
                        <a:pt x="2820329" y="996176"/>
                        <a:pt x="2893741" y="1098395"/>
                      </a:cubicBezTo>
                      <a:cubicBezTo>
                        <a:pt x="2967153" y="1200615"/>
                        <a:pt x="3102827" y="1193181"/>
                        <a:pt x="3178098" y="1276815"/>
                      </a:cubicBezTo>
                      <a:cubicBezTo>
                        <a:pt x="3253369" y="1360449"/>
                        <a:pt x="3321205" y="1482183"/>
                        <a:pt x="3345366" y="1600200"/>
                      </a:cubicBezTo>
                      <a:cubicBezTo>
                        <a:pt x="3369527" y="1718217"/>
                        <a:pt x="3366739" y="1878051"/>
                        <a:pt x="3323063" y="1984917"/>
                      </a:cubicBezTo>
                      <a:cubicBezTo>
                        <a:pt x="3279387" y="2091783"/>
                        <a:pt x="3163229" y="2118732"/>
                        <a:pt x="3083312" y="2241395"/>
                      </a:cubicBezTo>
                      <a:cubicBezTo>
                        <a:pt x="3003395" y="2364059"/>
                        <a:pt x="2908610" y="2579649"/>
                        <a:pt x="2843561" y="2720898"/>
                      </a:cubicBezTo>
                      <a:cubicBezTo>
                        <a:pt x="2778512" y="2862147"/>
                        <a:pt x="2815683" y="2999678"/>
                        <a:pt x="2693020" y="3088888"/>
                      </a:cubicBezTo>
                      <a:cubicBezTo>
                        <a:pt x="2570357" y="3178098"/>
                        <a:pt x="2353836" y="3220844"/>
                        <a:pt x="2107580" y="3256156"/>
                      </a:cubicBezTo>
                      <a:cubicBezTo>
                        <a:pt x="1861324" y="3291468"/>
                        <a:pt x="1561171" y="3294256"/>
                        <a:pt x="1215483" y="3300761"/>
                      </a:cubicBezTo>
                      <a:cubicBezTo>
                        <a:pt x="869795" y="3307266"/>
                        <a:pt x="451624" y="3301226"/>
                        <a:pt x="33454" y="3295186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48" name="Connecteur droit avec flèche 47"/>
              <p:cNvCxnSpPr/>
              <p:nvPr/>
            </p:nvCxnSpPr>
            <p:spPr>
              <a:xfrm>
                <a:off x="13138841" y="1461908"/>
                <a:ext cx="27239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/>
              <p:cNvCxnSpPr/>
              <p:nvPr/>
            </p:nvCxnSpPr>
            <p:spPr>
              <a:xfrm flipH="1" flipV="1">
                <a:off x="11856228" y="4695459"/>
                <a:ext cx="251910" cy="3140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/>
              <p:cNvCxnSpPr/>
              <p:nvPr/>
            </p:nvCxnSpPr>
            <p:spPr>
              <a:xfrm flipH="1">
                <a:off x="9583774" y="4574445"/>
                <a:ext cx="306074" cy="8646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Forme libre 55"/>
            <p:cNvSpPr/>
            <p:nvPr/>
          </p:nvSpPr>
          <p:spPr>
            <a:xfrm>
              <a:off x="7218725" y="1933092"/>
              <a:ext cx="980757" cy="1050198"/>
            </a:xfrm>
            <a:custGeom>
              <a:avLst/>
              <a:gdLst>
                <a:gd name="connsiteX0" fmla="*/ 0 w 1288604"/>
                <a:gd name="connsiteY0" fmla="*/ 66907 h 1451170"/>
                <a:gd name="connsiteX1" fmla="*/ 195146 w 1288604"/>
                <a:gd name="connsiteY1" fmla="*/ 596590 h 1451170"/>
                <a:gd name="connsiteX2" fmla="*/ 473926 w 1288604"/>
                <a:gd name="connsiteY2" fmla="*/ 1221058 h 1451170"/>
                <a:gd name="connsiteX3" fmla="*/ 724829 w 1288604"/>
                <a:gd name="connsiteY3" fmla="*/ 1449658 h 1451170"/>
                <a:gd name="connsiteX4" fmla="*/ 998034 w 1288604"/>
                <a:gd name="connsiteY4" fmla="*/ 1287966 h 1451170"/>
                <a:gd name="connsiteX5" fmla="*/ 1137424 w 1288604"/>
                <a:gd name="connsiteY5" fmla="*/ 713678 h 1451170"/>
                <a:gd name="connsiteX6" fmla="*/ 1265663 w 1288604"/>
                <a:gd name="connsiteY6" fmla="*/ 195146 h 1451170"/>
                <a:gd name="connsiteX7" fmla="*/ 1287965 w 1288604"/>
                <a:gd name="connsiteY7" fmla="*/ 0 h 145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604" h="1451170">
                  <a:moveTo>
                    <a:pt x="0" y="66907"/>
                  </a:moveTo>
                  <a:cubicBezTo>
                    <a:pt x="58079" y="235569"/>
                    <a:pt x="116158" y="404232"/>
                    <a:pt x="195146" y="596590"/>
                  </a:cubicBezTo>
                  <a:cubicBezTo>
                    <a:pt x="274134" y="788948"/>
                    <a:pt x="385646" y="1078880"/>
                    <a:pt x="473926" y="1221058"/>
                  </a:cubicBezTo>
                  <a:cubicBezTo>
                    <a:pt x="562206" y="1363236"/>
                    <a:pt x="637478" y="1438507"/>
                    <a:pt x="724829" y="1449658"/>
                  </a:cubicBezTo>
                  <a:cubicBezTo>
                    <a:pt x="812180" y="1460809"/>
                    <a:pt x="929268" y="1410629"/>
                    <a:pt x="998034" y="1287966"/>
                  </a:cubicBezTo>
                  <a:cubicBezTo>
                    <a:pt x="1066800" y="1165303"/>
                    <a:pt x="1092819" y="895815"/>
                    <a:pt x="1137424" y="713678"/>
                  </a:cubicBezTo>
                  <a:cubicBezTo>
                    <a:pt x="1182029" y="531541"/>
                    <a:pt x="1240573" y="314092"/>
                    <a:pt x="1265663" y="195146"/>
                  </a:cubicBezTo>
                  <a:cubicBezTo>
                    <a:pt x="1290753" y="76200"/>
                    <a:pt x="1289359" y="38100"/>
                    <a:pt x="1287965" y="0"/>
                  </a:cubicBezTo>
                </a:path>
              </a:pathLst>
            </a:custGeom>
            <a:solidFill>
              <a:srgbClr val="F3B7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7" name="Forme libre 56"/>
            <p:cNvSpPr/>
            <p:nvPr/>
          </p:nvSpPr>
          <p:spPr>
            <a:xfrm>
              <a:off x="7362163" y="3451431"/>
              <a:ext cx="944926" cy="894434"/>
            </a:xfrm>
            <a:custGeom>
              <a:avLst/>
              <a:gdLst>
                <a:gd name="connsiteX0" fmla="*/ 0 w 1416205"/>
                <a:gd name="connsiteY0" fmla="*/ 1087462 h 1087462"/>
                <a:gd name="connsiteX1" fmla="*/ 206298 w 1416205"/>
                <a:gd name="connsiteY1" fmla="*/ 563355 h 1087462"/>
                <a:gd name="connsiteX2" fmla="*/ 401444 w 1416205"/>
                <a:gd name="connsiteY2" fmla="*/ 145184 h 1087462"/>
                <a:gd name="connsiteX3" fmla="*/ 585439 w 1416205"/>
                <a:gd name="connsiteY3" fmla="*/ 5794 h 1087462"/>
                <a:gd name="connsiteX4" fmla="*/ 786161 w 1416205"/>
                <a:gd name="connsiteY4" fmla="*/ 39248 h 1087462"/>
                <a:gd name="connsiteX5" fmla="*/ 975732 w 1416205"/>
                <a:gd name="connsiteY5" fmla="*/ 156335 h 1087462"/>
                <a:gd name="connsiteX6" fmla="*/ 1170878 w 1416205"/>
                <a:gd name="connsiteY6" fmla="*/ 529901 h 1087462"/>
                <a:gd name="connsiteX7" fmla="*/ 1326995 w 1416205"/>
                <a:gd name="connsiteY7" fmla="*/ 914618 h 1087462"/>
                <a:gd name="connsiteX8" fmla="*/ 1416205 w 1416205"/>
                <a:gd name="connsiteY8" fmla="*/ 1070735 h 1087462"/>
                <a:gd name="connsiteX9" fmla="*/ 1416205 w 1416205"/>
                <a:gd name="connsiteY9" fmla="*/ 1070735 h 108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6205" h="1087462">
                  <a:moveTo>
                    <a:pt x="0" y="1087462"/>
                  </a:moveTo>
                  <a:cubicBezTo>
                    <a:pt x="69695" y="903931"/>
                    <a:pt x="139391" y="720401"/>
                    <a:pt x="206298" y="563355"/>
                  </a:cubicBezTo>
                  <a:cubicBezTo>
                    <a:pt x="273205" y="406309"/>
                    <a:pt x="338254" y="238111"/>
                    <a:pt x="401444" y="145184"/>
                  </a:cubicBezTo>
                  <a:cubicBezTo>
                    <a:pt x="464634" y="52257"/>
                    <a:pt x="521320" y="23450"/>
                    <a:pt x="585439" y="5794"/>
                  </a:cubicBezTo>
                  <a:cubicBezTo>
                    <a:pt x="649558" y="-11862"/>
                    <a:pt x="721112" y="14158"/>
                    <a:pt x="786161" y="39248"/>
                  </a:cubicBezTo>
                  <a:cubicBezTo>
                    <a:pt x="851210" y="64338"/>
                    <a:pt x="911613" y="74559"/>
                    <a:pt x="975732" y="156335"/>
                  </a:cubicBezTo>
                  <a:cubicBezTo>
                    <a:pt x="1039852" y="238110"/>
                    <a:pt x="1112334" y="403521"/>
                    <a:pt x="1170878" y="529901"/>
                  </a:cubicBezTo>
                  <a:cubicBezTo>
                    <a:pt x="1229422" y="656281"/>
                    <a:pt x="1286107" y="824479"/>
                    <a:pt x="1326995" y="914618"/>
                  </a:cubicBezTo>
                  <a:cubicBezTo>
                    <a:pt x="1367883" y="1004757"/>
                    <a:pt x="1416205" y="1070735"/>
                    <a:pt x="1416205" y="1070735"/>
                  </a:cubicBezTo>
                  <a:lnTo>
                    <a:pt x="1416205" y="1070735"/>
                  </a:lnTo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ZoneTexte 57"/>
                <p:cNvSpPr txBox="1"/>
                <p:nvPr/>
              </p:nvSpPr>
              <p:spPr>
                <a:xfrm>
                  <a:off x="7288299" y="2110196"/>
                  <a:ext cx="869790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8" name="ZoneTexte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8299" y="2110196"/>
                  <a:ext cx="869790" cy="305340"/>
                </a:xfrm>
                <a:prstGeom prst="rect">
                  <a:avLst/>
                </a:prstGeom>
                <a:blipFill>
                  <a:blip r:embed="rId8"/>
                  <a:stretch>
                    <a:fillRect l="-6993" r="-2098" b="-1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ZoneTexte 59"/>
                <p:cNvSpPr txBox="1"/>
                <p:nvPr/>
              </p:nvSpPr>
              <p:spPr>
                <a:xfrm>
                  <a:off x="7417997" y="3839374"/>
                  <a:ext cx="869790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0" name="ZoneTexte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7997" y="3839374"/>
                  <a:ext cx="869790" cy="305340"/>
                </a:xfrm>
                <a:prstGeom prst="rect">
                  <a:avLst/>
                </a:prstGeom>
                <a:blipFill>
                  <a:blip r:embed="rId9"/>
                  <a:stretch>
                    <a:fillRect l="-6294" r="-2098" b="-1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ZoneTexte 60"/>
            <p:cNvSpPr txBox="1"/>
            <p:nvPr/>
          </p:nvSpPr>
          <p:spPr>
            <a:xfrm>
              <a:off x="5678097" y="998392"/>
              <a:ext cx="4062012" cy="83099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Forte rétrodiffusion: </a:t>
              </a:r>
              <a:endParaRPr lang="fr-FR" sz="2400" dirty="0" smtClean="0"/>
            </a:p>
            <a:p>
              <a:pPr algn="ctr"/>
              <a:r>
                <a:rPr lang="fr-FR" sz="2400" dirty="0" smtClean="0"/>
                <a:t>Transfert d’électrons</a:t>
              </a:r>
              <a:endParaRPr lang="fr-FR" sz="2400" dirty="0"/>
            </a:p>
          </p:txBody>
        </p:sp>
        <p:cxnSp>
          <p:nvCxnSpPr>
            <p:cNvPr id="62" name="Connecteur droit 61"/>
            <p:cNvCxnSpPr/>
            <p:nvPr/>
          </p:nvCxnSpPr>
          <p:spPr>
            <a:xfrm flipH="1" flipV="1">
              <a:off x="7638516" y="3233234"/>
              <a:ext cx="322742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Ellipse 62"/>
            <p:cNvSpPr>
              <a:spLocks noChangeAspect="1"/>
            </p:cNvSpPr>
            <p:nvPr/>
          </p:nvSpPr>
          <p:spPr>
            <a:xfrm>
              <a:off x="7923071" y="2992575"/>
              <a:ext cx="183600" cy="183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Arc 63"/>
            <p:cNvSpPr/>
            <p:nvPr/>
          </p:nvSpPr>
          <p:spPr>
            <a:xfrm rot="16200000">
              <a:off x="7736337" y="2854512"/>
              <a:ext cx="104808" cy="379216"/>
            </a:xfrm>
            <a:prstGeom prst="arc">
              <a:avLst>
                <a:gd name="adj1" fmla="val 16148909"/>
                <a:gd name="adj2" fmla="val 4906670"/>
              </a:avLst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896697" y="3085946"/>
              <a:ext cx="7024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/>
                <a:t> </a:t>
              </a:r>
              <a:r>
                <a:rPr lang="fr-FR" sz="2400" dirty="0" smtClean="0">
                  <a:solidFill>
                    <a:schemeClr val="bg1"/>
                  </a:solidFill>
                </a:rPr>
                <a:t>T~1</a:t>
              </a:r>
              <a:endParaRPr lang="fr-FR" sz="24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8389146" y="3110250"/>
                  <a:ext cx="72295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9146" y="3110250"/>
                  <a:ext cx="722955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8399451" y="3386199"/>
                  <a:ext cx="76918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9451" y="3386199"/>
                  <a:ext cx="769185" cy="338554"/>
                </a:xfrm>
                <a:prstGeom prst="rect">
                  <a:avLst/>
                </a:prstGeom>
                <a:blipFill>
                  <a:blip r:embed="rId11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 67"/>
            <p:cNvSpPr/>
            <p:nvPr/>
          </p:nvSpPr>
          <p:spPr>
            <a:xfrm>
              <a:off x="8254950" y="2884165"/>
              <a:ext cx="8754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</a:rPr>
                <a:t>Electron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21262" y="2534677"/>
              <a:ext cx="9044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rgbClr val="0000FF"/>
                  </a:solidFill>
                </a:rPr>
                <a:t>1-T&lt;&lt;1</a:t>
              </a:r>
              <a:endParaRPr lang="fr-FR" sz="20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2296800"/>
            <a:ext cx="6072000" cy="4554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00" y="4284000"/>
            <a:ext cx="4368000" cy="3276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07" y="1094244"/>
            <a:ext cx="4368000" cy="3276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98560" y="1208653"/>
            <a:ext cx="1990738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Cas fractionnaire: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05703" y="1606326"/>
                <a:ext cx="2719504" cy="670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=0.3,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0.7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703" y="1606326"/>
                <a:ext cx="2719504" cy="6705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93"/>
              <p:cNvSpPr/>
              <p:nvPr/>
            </p:nvSpPr>
            <p:spPr>
              <a:xfrm>
                <a:off x="1902695" y="103250"/>
                <a:ext cx="7409105" cy="594962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wrap="square" lIns="89992" tIns="46795" rIns="89992" bIns="46795" compatLnSpc="0">
                <a:spAutoFit/>
              </a:bodyPr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None/>
                  <a:defRPr sz="3200"/>
                </a:pPr>
                <a:r>
                  <a:rPr lang="fr-FR" sz="3197" dirty="0" smtClean="0">
                    <a:solidFill>
                      <a:srgbClr val="FFFFFF"/>
                    </a:solidFill>
                    <a:latin typeface="Calibri" pitchFamily="34" charset="0"/>
                    <a:ea typeface="DejaVu Sans" pitchFamily="2"/>
                    <a:cs typeface="DejaVu Sans" pitchFamily="2"/>
                  </a:rPr>
                  <a:t>Collision d’</a:t>
                </a:r>
                <a:r>
                  <a:rPr lang="fr-FR" sz="3197" dirty="0" err="1" smtClean="0">
                    <a:solidFill>
                      <a:srgbClr val="FFFFFF"/>
                    </a:solidFill>
                    <a:latin typeface="Calibri" pitchFamily="34" charset="0"/>
                    <a:ea typeface="DejaVu Sans" pitchFamily="2"/>
                    <a:cs typeface="DejaVu Sans" pitchFamily="2"/>
                  </a:rPr>
                  <a:t>electrons</a:t>
                </a:r>
                <a:r>
                  <a:rPr lang="fr-FR" sz="3197" dirty="0">
                    <a:solidFill>
                      <a:srgbClr val="FFFFFF"/>
                    </a:solidFill>
                    <a:latin typeface="Calibri" pitchFamily="34" charset="0"/>
                    <a:ea typeface="DejaVu Sans" pitchFamily="2"/>
                    <a:cs typeface="DejaVu Sans" pitchFamily="2"/>
                  </a:rPr>
                  <a:t>/</a:t>
                </a:r>
                <a:r>
                  <a:rPr lang="fr-FR" sz="3197" dirty="0" err="1" smtClean="0">
                    <a:solidFill>
                      <a:srgbClr val="FFFFFF"/>
                    </a:solidFill>
                    <a:latin typeface="Calibri" pitchFamily="34" charset="0"/>
                    <a:ea typeface="DejaVu Sans" pitchFamily="2"/>
                    <a:cs typeface="DejaVu Sans" pitchFamily="2"/>
                  </a:rPr>
                  <a:t>anyons</a:t>
                </a:r>
                <a:r>
                  <a:rPr lang="fr-FR" sz="3197" dirty="0" smtClean="0">
                    <a:solidFill>
                      <a:srgbClr val="FFFFFF"/>
                    </a:solidFill>
                    <a:latin typeface="Calibri" pitchFamily="34" charset="0"/>
                    <a:ea typeface="DejaVu Sans" pitchFamily="2"/>
                    <a:cs typeface="DejaVu Sans" pitchFamily="2"/>
                  </a:rPr>
                  <a:t> à </a:t>
                </a:r>
                <a14:m>
                  <m:oMath xmlns:m="http://schemas.openxmlformats.org/officeDocument/2006/math">
                    <m:r>
                      <a:rPr lang="fr-FR" sz="3197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 pitchFamily="2"/>
                      </a:rPr>
                      <m:t>𝜈</m:t>
                    </m:r>
                    <m:r>
                      <a:rPr lang="fr-FR" sz="3197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 pitchFamily="2"/>
                      </a:rPr>
                      <m:t>=1/3</m:t>
                    </m:r>
                  </m:oMath>
                </a14:m>
                <a:r>
                  <a:rPr lang="fr-FR" sz="3197" dirty="0" smtClean="0">
                    <a:solidFill>
                      <a:srgbClr val="FFFFFF"/>
                    </a:solidFill>
                    <a:latin typeface="Calibri" pitchFamily="34" charset="0"/>
                    <a:ea typeface="DejaVu Sans" pitchFamily="2"/>
                    <a:cs typeface="DejaVu Sans" pitchFamily="2"/>
                  </a:rPr>
                  <a:t> </a:t>
                </a:r>
                <a:endParaRPr lang="fr-FR" sz="3197" dirty="0">
                  <a:solidFill>
                    <a:srgbClr val="FFFFFF"/>
                  </a:solidFill>
                  <a:latin typeface="Calibri" pitchFamily="34" charset="0"/>
                  <a:ea typeface="DejaVu Sans" pitchFamily="2"/>
                  <a:cs typeface="DejaVu Sans" pitchFamily="2"/>
                </a:endParaRPr>
              </a:p>
            </p:txBody>
          </p:sp>
        </mc:Choice>
        <mc:Fallback>
          <p:sp>
            <p:nvSpPr>
              <p:cNvPr id="9" name="Text Box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5" y="103250"/>
                <a:ext cx="7409105" cy="594962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4286" b="-32653"/>
                </a:stretch>
              </a:blipFill>
              <a:ln>
                <a:noFill/>
                <a:prstDash val="soli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846010" y="6746400"/>
            <a:ext cx="5141133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backscattering</a:t>
            </a:r>
            <a:r>
              <a:rPr lang="fr-FR" dirty="0" smtClean="0"/>
              <a:t>, tunneling charge q=e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8231442" y="6585991"/>
            <a:ext cx="156117" cy="21187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357703" y="6565413"/>
            <a:ext cx="156117" cy="21187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8579333" y="3130450"/>
            <a:ext cx="156117" cy="21187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846649" y="3123744"/>
            <a:ext cx="156117" cy="21187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161182" y="3543808"/>
            <a:ext cx="156117" cy="21187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748807" y="3506634"/>
            <a:ext cx="156117" cy="21187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209907" y="1141925"/>
            <a:ext cx="3562816" cy="1250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61602" y="3175000"/>
            <a:ext cx="408298" cy="2533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 rot="16200000">
                <a:off x="-615987" y="4312964"/>
                <a:ext cx="18986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15987" y="4312964"/>
                <a:ext cx="1898661" cy="400110"/>
              </a:xfrm>
              <a:prstGeom prst="rect">
                <a:avLst/>
              </a:prstGeom>
              <a:blipFill>
                <a:blip r:embed="rId7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8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5" t="4854" r="2139"/>
          <a:stretch/>
        </p:blipFill>
        <p:spPr>
          <a:xfrm>
            <a:off x="5178802" y="1927726"/>
            <a:ext cx="4310029" cy="33719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r="56682"/>
          <a:stretch/>
        </p:blipFill>
        <p:spPr>
          <a:xfrm>
            <a:off x="776254" y="1599890"/>
            <a:ext cx="3970509" cy="373268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 bwMode="auto">
          <a:xfrm>
            <a:off x="333338" y="119022"/>
            <a:ext cx="92911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Conclusion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37907" y="962141"/>
            <a:ext cx="919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65" indent="-342865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Colliders</a:t>
            </a:r>
            <a:r>
              <a:rPr lang="fr-FR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can</a:t>
            </a:r>
            <a:r>
              <a:rPr lang="fr-FR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</a:t>
            </a:r>
            <a:r>
              <a:rPr lang="fr-FR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used</a:t>
            </a:r>
            <a:r>
              <a:rPr lang="fr-FR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to </a:t>
            </a:r>
            <a:r>
              <a:rPr lang="fr-FR" sz="18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highlight</a:t>
            </a:r>
            <a:r>
              <a:rPr lang="fr-FR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fermionic</a:t>
            </a:r>
            <a:r>
              <a:rPr lang="fr-FR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fr-FR" sz="18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fractional</a:t>
            </a:r>
            <a:r>
              <a:rPr lang="fr-FR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statistics</a:t>
            </a:r>
            <a:r>
              <a:rPr lang="fr-FR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independently</a:t>
            </a:r>
            <a:r>
              <a:rPr lang="fr-FR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of charge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6599801" y="4126374"/>
            <a:ext cx="1766153" cy="336567"/>
            <a:chOff x="6495585" y="6644752"/>
            <a:chExt cx="1766337" cy="336602"/>
          </a:xfrm>
        </p:grpSpPr>
        <p:sp>
          <p:nvSpPr>
            <p:cNvPr id="6" name="Rectangle 5"/>
            <p:cNvSpPr/>
            <p:nvPr/>
          </p:nvSpPr>
          <p:spPr>
            <a:xfrm>
              <a:off x="6495585" y="6669217"/>
              <a:ext cx="1639230" cy="294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ZoneTexte 6"/>
                <p:cNvSpPr txBox="1"/>
                <p:nvPr/>
              </p:nvSpPr>
              <p:spPr>
                <a:xfrm>
                  <a:off x="6530305" y="6644752"/>
                  <a:ext cx="1731617" cy="3366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187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2187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sz="2187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a14:m>
                  <a:r>
                    <a:rPr lang="fr-FR" sz="2187" dirty="0">
                      <a:solidFill>
                        <a:srgbClr val="0000FF"/>
                      </a:solidFill>
                    </a:rPr>
                    <a:t>  anyon</a:t>
                  </a:r>
                  <a:endParaRPr lang="fr-FR" sz="2187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7" name="ZoneTexte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0305" y="6644752"/>
                  <a:ext cx="1731617" cy="336602"/>
                </a:xfrm>
                <a:prstGeom prst="rect">
                  <a:avLst/>
                </a:prstGeom>
                <a:blipFill>
                  <a:blip r:embed="rId4"/>
                  <a:stretch>
                    <a:fillRect l="-5634" t="-25455" r="-9155" b="-5090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/>
          <p:cNvSpPr/>
          <p:nvPr/>
        </p:nvSpPr>
        <p:spPr>
          <a:xfrm>
            <a:off x="4978900" y="6331193"/>
            <a:ext cx="4366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H. </a:t>
            </a:r>
            <a:r>
              <a:rPr lang="en-US" sz="1400" dirty="0" err="1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Bartolomei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, M. Kumar et al., Science </a:t>
            </a:r>
            <a:r>
              <a:rPr 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368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 173 (2020)</a:t>
            </a:r>
            <a:endParaRPr lang="fr-FR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8900" y="6045357"/>
            <a:ext cx="5250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B. Rosenow, I. </a:t>
            </a:r>
            <a:r>
              <a:rPr lang="en-US" sz="1400" dirty="0" err="1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Levkivskyi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 and B. </a:t>
            </a:r>
            <a:r>
              <a:rPr lang="en-US" sz="1400" dirty="0" err="1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Halperin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, PRL </a:t>
            </a:r>
            <a:r>
              <a:rPr lang="en-US" sz="1400" b="1" dirty="0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116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Calibri" charset="0"/>
              </a:rPr>
              <a:t> 156802 (2016)</a:t>
            </a:r>
            <a:endParaRPr lang="fr-FR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34373" y="1510097"/>
            <a:ext cx="3854272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99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Single QPC </a:t>
            </a:r>
            <a:r>
              <a:rPr lang="fr-FR" sz="1599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autocorrelation</a:t>
            </a:r>
            <a:r>
              <a:rPr lang="fr-FR" sz="1599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599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shot</a:t>
            </a:r>
            <a:r>
              <a:rPr lang="fr-FR" sz="1599" b="1" dirty="0">
                <a:latin typeface="Cambria Math" panose="02040503050406030204" pitchFamily="18" charset="0"/>
                <a:ea typeface="Cambria Math" panose="02040503050406030204" pitchFamily="18" charset="0"/>
              </a:rPr>
              <a:t> noise </a:t>
            </a:r>
            <a:r>
              <a:rPr lang="fr-FR" sz="1599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normalized</a:t>
            </a:r>
            <a:r>
              <a:rPr lang="fr-FR" sz="1599" b="1" dirty="0">
                <a:latin typeface="Cambria Math" panose="02040503050406030204" pitchFamily="18" charset="0"/>
                <a:ea typeface="Cambria Math" panose="02040503050406030204" pitchFamily="18" charset="0"/>
              </a:rPr>
              <a:t> by charge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184181" y="1555955"/>
            <a:ext cx="4364465" cy="338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9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Collision </a:t>
            </a:r>
            <a:r>
              <a:rPr lang="fr-FR" sz="1599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crosscorrelations</a:t>
            </a:r>
            <a:r>
              <a:rPr lang="fr-FR" sz="1599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599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normalized</a:t>
            </a:r>
            <a:r>
              <a:rPr lang="fr-FR" sz="1599" b="1" dirty="0">
                <a:latin typeface="Cambria Math" panose="02040503050406030204" pitchFamily="18" charset="0"/>
                <a:ea typeface="Cambria Math" panose="02040503050406030204" pitchFamily="18" charset="0"/>
              </a:rPr>
              <a:t> by charge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6183599" y="2652931"/>
                <a:ext cx="1888787" cy="336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187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fr-FR" sz="2187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18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18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FR" sz="2187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sz="2187" dirty="0">
                    <a:solidFill>
                      <a:srgbClr val="FF0000"/>
                    </a:solidFill>
                  </a:rPr>
                  <a:t> fermion </a:t>
                </a:r>
                <a:endParaRPr lang="fr-FR" sz="2187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599" y="2652931"/>
                <a:ext cx="1888787" cy="336567"/>
              </a:xfrm>
              <a:prstGeom prst="rect">
                <a:avLst/>
              </a:prstGeom>
              <a:blipFill>
                <a:blip r:embed="rId5"/>
                <a:stretch>
                  <a:fillRect l="-5161" t="-25455" r="-8065" b="-5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/>
              <p:cNvSpPr txBox="1"/>
              <p:nvPr/>
            </p:nvSpPr>
            <p:spPr>
              <a:xfrm rot="16200000">
                <a:off x="-489136" y="3340093"/>
                <a:ext cx="2134239" cy="2460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fr-FR" sz="15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/(2</m:t>
                    </m:r>
                    <m:r>
                      <a:rPr lang="fr-FR" sz="15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fr-FR" sz="15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15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1599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  (</a:t>
                </a:r>
                <a:r>
                  <a:rPr lang="en-US" sz="1599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nA</a:t>
                </a:r>
                <a:r>
                  <a:rPr lang="en-US" sz="1599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89136" y="3340093"/>
                <a:ext cx="2134239" cy="246093"/>
              </a:xfrm>
              <a:prstGeom prst="rect">
                <a:avLst/>
              </a:prstGeom>
              <a:blipFill>
                <a:blip r:embed="rId6"/>
                <a:stretch>
                  <a:fillRect l="-30000" t="-4857" r="-47500" b="-3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232747" y="2510628"/>
            <a:ext cx="347790" cy="214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/>
              <p:cNvSpPr txBox="1"/>
              <p:nvPr/>
            </p:nvSpPr>
            <p:spPr>
              <a:xfrm rot="16200000">
                <a:off x="4110193" y="3367946"/>
                <a:ext cx="2196435" cy="2460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34</m:t>
                        </m:r>
                      </m:sub>
                    </m:sSub>
                    <m:r>
                      <a:rPr lang="fr-FR" sz="15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/(2</m:t>
                    </m:r>
                    <m:r>
                      <a:rPr lang="fr-FR" sz="15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fr-FR" sz="15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15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fr-FR" sz="1599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1599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  (</a:t>
                </a:r>
                <a:r>
                  <a:rPr lang="en-US" sz="1599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nA</a:t>
                </a:r>
                <a:r>
                  <a:rPr lang="en-US" sz="1599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10193" y="3367946"/>
                <a:ext cx="2196435" cy="246093"/>
              </a:xfrm>
              <a:prstGeom prst="rect">
                <a:avLst/>
              </a:prstGeom>
              <a:blipFill>
                <a:blip r:embed="rId7"/>
                <a:stretch>
                  <a:fillRect l="-26829" t="-5000" r="-46341" b="-30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e 20"/>
          <p:cNvGrpSpPr/>
          <p:nvPr/>
        </p:nvGrpSpPr>
        <p:grpSpPr>
          <a:xfrm>
            <a:off x="6576285" y="5423701"/>
            <a:ext cx="1449884" cy="477631"/>
            <a:chOff x="5489631" y="7570455"/>
            <a:chExt cx="2410742" cy="86741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/>
                <p:cNvSpPr/>
                <p:nvPr/>
              </p:nvSpPr>
              <p:spPr>
                <a:xfrm>
                  <a:off x="5489631" y="7570455"/>
                  <a:ext cx="2410742" cy="8674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sub>
                            </m:sSub>
                          </m:num>
                          <m:den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𝑞𝑇</m:t>
                            </m:r>
                            <m:d>
                              <m:dPr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den>
                        </m:f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oMath>
                    </m:oMathPara>
                  </a14:m>
                  <a:endParaRPr lang="fr-FR" sz="11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9631" y="7570455"/>
                  <a:ext cx="2410742" cy="867411"/>
                </a:xfrm>
                <a:prstGeom prst="rect">
                  <a:avLst/>
                </a:prstGeom>
                <a:blipFill>
                  <a:blip r:embed="rId8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22"/>
            <p:cNvSpPr/>
            <p:nvPr/>
          </p:nvSpPr>
          <p:spPr>
            <a:xfrm>
              <a:off x="5586444" y="7570455"/>
              <a:ext cx="2173221" cy="86732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99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064979" y="5429726"/>
                <a:ext cx="1295996" cy="477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1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fr-FR" sz="1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𝑞𝑇</m:t>
                          </m:r>
                          <m:d>
                            <m:dPr>
                              <m:ctrlPr>
                                <a:rPr lang="fr-FR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fr-FR" sz="1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  <m:r>
                        <a:rPr lang="fr-FR" sz="1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979" y="5429726"/>
                <a:ext cx="1295996" cy="477631"/>
              </a:xfrm>
              <a:prstGeom prst="rect">
                <a:avLst/>
              </a:prstGeom>
              <a:blipFill>
                <a:blip r:embed="rId9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2064980" y="5460253"/>
            <a:ext cx="1242793" cy="4360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9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7571" y="1510096"/>
            <a:ext cx="4498708" cy="44876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85310" y="1510096"/>
            <a:ext cx="4516146" cy="44876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3338" y="6266356"/>
            <a:ext cx="47127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L. </a:t>
            </a:r>
            <a:r>
              <a:rPr lang="fr-FR" sz="1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Saminadayar</a:t>
            </a:r>
            <a:r>
              <a:rPr lang="fr-FR" sz="1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et al., Phys. </a:t>
            </a:r>
            <a:r>
              <a:rPr lang="fr-FR" sz="1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Rev</a:t>
            </a:r>
            <a:r>
              <a:rPr lang="fr-FR" sz="1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fr-FR" sz="1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Lett</a:t>
            </a:r>
            <a:r>
              <a:rPr lang="fr-FR" sz="1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fr-FR" sz="1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79</a:t>
            </a:r>
            <a:r>
              <a:rPr lang="fr-FR" sz="1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2526 (1997).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3338" y="5970796"/>
            <a:ext cx="34528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R. de </a:t>
            </a:r>
            <a:r>
              <a:rPr lang="fr-FR" sz="1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Picciotto</a:t>
            </a:r>
            <a:r>
              <a:rPr lang="fr-FR" sz="1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et al., Nature </a:t>
            </a:r>
            <a:r>
              <a:rPr lang="fr-FR" sz="1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389</a:t>
            </a:r>
            <a:r>
              <a:rPr lang="fr-FR" sz="1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162 (1997).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33798" y="3264323"/>
            <a:ext cx="978409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/>
              <a:t>Charge</a:t>
            </a:r>
            <a:endParaRPr lang="fr-FR" sz="2187" dirty="0"/>
          </a:p>
        </p:txBody>
      </p:sp>
      <p:sp>
        <p:nvSpPr>
          <p:cNvPr id="29" name="ZoneTexte 28"/>
          <p:cNvSpPr txBox="1"/>
          <p:nvPr/>
        </p:nvSpPr>
        <p:spPr>
          <a:xfrm>
            <a:off x="5544316" y="3563836"/>
            <a:ext cx="1186992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 err="1"/>
              <a:t>Statistics</a:t>
            </a:r>
            <a:endParaRPr lang="fr-FR" sz="2187" dirty="0"/>
          </a:p>
        </p:txBody>
      </p:sp>
      <p:sp>
        <p:nvSpPr>
          <p:cNvPr id="11" name="Rectangle 10"/>
          <p:cNvSpPr/>
          <p:nvPr/>
        </p:nvSpPr>
        <p:spPr>
          <a:xfrm>
            <a:off x="469770" y="2392774"/>
            <a:ext cx="265976" cy="2395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cv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 rot="16200000">
                <a:off x="-475049" y="3346818"/>
                <a:ext cx="194995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75049" y="3346818"/>
                <a:ext cx="1949957" cy="400110"/>
              </a:xfrm>
              <a:prstGeom prst="rect">
                <a:avLst/>
              </a:prstGeom>
              <a:blipFill>
                <a:blip r:embed="rId10"/>
                <a:stretch>
                  <a:fillRect r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5116449" y="2331955"/>
            <a:ext cx="265976" cy="2395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cv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 rot="16200000">
                <a:off x="4370275" y="3290937"/>
                <a:ext cx="18986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nA</m:t>
                      </m:r>
                      <m:r>
                        <a:rPr lang="fr-F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70275" y="3290937"/>
                <a:ext cx="1898660" cy="400110"/>
              </a:xfrm>
              <a:prstGeom prst="rect">
                <a:avLst/>
              </a:prstGeom>
              <a:blipFill>
                <a:blip r:embed="rId11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/>
          <p:cNvSpPr txBox="1"/>
          <p:nvPr/>
        </p:nvSpPr>
        <p:spPr>
          <a:xfrm>
            <a:off x="237907" y="6736118"/>
            <a:ext cx="788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65" indent="-342865">
              <a:buFont typeface="Arial" panose="020B0604020202020204" pitchFamily="34" charset="0"/>
              <a:buChar char="•"/>
            </a:pPr>
            <a:r>
              <a:rPr lang="fr-FR" sz="1800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Fractional</a:t>
            </a:r>
            <a:r>
              <a:rPr lang="fr-FR" sz="1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statistics</a:t>
            </a:r>
            <a:r>
              <a:rPr lang="fr-FR" sz="1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can</a:t>
            </a:r>
            <a:r>
              <a:rPr lang="fr-FR" sz="1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also</a:t>
            </a:r>
            <a:r>
              <a:rPr lang="fr-FR" sz="1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</a:t>
            </a:r>
            <a:r>
              <a:rPr lang="fr-FR" sz="1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800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measured</a:t>
            </a:r>
            <a:r>
              <a:rPr lang="fr-FR" sz="1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 </a:t>
            </a:r>
            <a:r>
              <a:rPr lang="fr-FR" sz="1800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interferometers</a:t>
            </a:r>
            <a:r>
              <a:rPr lang="fr-FR" sz="1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(Fabry-</a:t>
            </a:r>
            <a:r>
              <a:rPr lang="fr-FR" sz="1800" dirty="0" err="1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Perot</a:t>
            </a:r>
            <a:r>
              <a:rPr lang="fr-FR" sz="1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fr-FR" sz="1800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9710" y="7050926"/>
            <a:ext cx="7927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cs typeface="Calibri" panose="020F0502020204030204" pitchFamily="34" charset="0"/>
              </a:rPr>
              <a:t>J. Nakamura, S. Liang, G.C. Gardner, M.J. </a:t>
            </a:r>
            <a:r>
              <a:rPr lang="fr-FR" sz="1600" dirty="0" err="1">
                <a:cs typeface="Calibri" panose="020F0502020204030204" pitchFamily="34" charset="0"/>
              </a:rPr>
              <a:t>Manfra</a:t>
            </a:r>
            <a:r>
              <a:rPr lang="fr-FR" sz="1600" dirty="0">
                <a:cs typeface="Calibri" panose="020F0502020204030204" pitchFamily="34" charset="0"/>
              </a:rPr>
              <a:t>, Nature </a:t>
            </a:r>
            <a:r>
              <a:rPr lang="fr-FR" sz="1600" dirty="0" err="1">
                <a:cs typeface="Calibri" panose="020F0502020204030204" pitchFamily="34" charset="0"/>
              </a:rPr>
              <a:t>Physics</a:t>
            </a:r>
            <a:r>
              <a:rPr lang="fr-FR" sz="1600" dirty="0">
                <a:cs typeface="Calibri" panose="020F0502020204030204" pitchFamily="34" charset="0"/>
              </a:rPr>
              <a:t> </a:t>
            </a:r>
            <a:r>
              <a:rPr lang="fr-FR" sz="1600" b="1" dirty="0"/>
              <a:t>16</a:t>
            </a:r>
            <a:r>
              <a:rPr lang="fr-FR" sz="1600" dirty="0"/>
              <a:t> 931 </a:t>
            </a:r>
            <a:r>
              <a:rPr lang="fr-FR" sz="1600" dirty="0">
                <a:cs typeface="Calibri" panose="020F0502020204030204" pitchFamily="34" charset="0"/>
              </a:rPr>
              <a:t>(2020).</a:t>
            </a:r>
          </a:p>
        </p:txBody>
      </p:sp>
    </p:spTree>
    <p:extLst>
      <p:ext uri="{BB962C8B-B14F-4D97-AF65-F5344CB8AC3E}">
        <p14:creationId xmlns:p14="http://schemas.microsoft.com/office/powerpoint/2010/main" val="10530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93"/>
          <p:cNvSpPr/>
          <p:nvPr/>
        </p:nvSpPr>
        <p:spPr>
          <a:xfrm>
            <a:off x="1820111" y="146489"/>
            <a:ext cx="7408327" cy="5949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83" tIns="46790" rIns="89983" bIns="4679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3200"/>
            </a:pPr>
            <a:r>
              <a:rPr lang="fr-F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The </a:t>
            </a:r>
            <a:r>
              <a:rPr lang="fr-FR" sz="3197" dirty="0" err="1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collider</a:t>
            </a:r>
            <a:r>
              <a:rPr lang="fr-F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: </a:t>
            </a:r>
            <a:r>
              <a:rPr lang="fr-FR" sz="3197" dirty="0" err="1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sample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t="47747" r="7136" b="-2486"/>
          <a:stretch/>
        </p:blipFill>
        <p:spPr>
          <a:xfrm>
            <a:off x="4424489" y="2249478"/>
            <a:ext cx="5516232" cy="442671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3" r="923" b="53751"/>
          <a:stretch/>
        </p:blipFill>
        <p:spPr>
          <a:xfrm>
            <a:off x="1501401" y="4203815"/>
            <a:ext cx="2669248" cy="3304205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422160" y="957306"/>
            <a:ext cx="2748489" cy="3155708"/>
            <a:chOff x="1421780" y="1037961"/>
            <a:chExt cx="2748777" cy="3156039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" r="52314" b="54589"/>
            <a:stretch/>
          </p:blipFill>
          <p:spPr>
            <a:xfrm>
              <a:off x="1501029" y="1098000"/>
              <a:ext cx="2669528" cy="3096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421780" y="1037961"/>
              <a:ext cx="356840" cy="166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</p:grpSp>
      <p:sp>
        <p:nvSpPr>
          <p:cNvPr id="5" name="Ellipse 4"/>
          <p:cNvSpPr/>
          <p:nvPr/>
        </p:nvSpPr>
        <p:spPr>
          <a:xfrm>
            <a:off x="5307932" y="4769119"/>
            <a:ext cx="601512" cy="6000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9" name="Ellipse 8"/>
          <p:cNvSpPr/>
          <p:nvPr/>
        </p:nvSpPr>
        <p:spPr>
          <a:xfrm>
            <a:off x="9110362" y="5319494"/>
            <a:ext cx="601512" cy="60002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6" name="ZoneTexte 5"/>
          <p:cNvSpPr txBox="1"/>
          <p:nvPr/>
        </p:nvSpPr>
        <p:spPr>
          <a:xfrm>
            <a:off x="5045572" y="4430600"/>
            <a:ext cx="955903" cy="338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9" dirty="0">
                <a:solidFill>
                  <a:srgbClr val="FF0000"/>
                </a:solidFill>
              </a:rPr>
              <a:t>Fermions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014158" y="4980974"/>
            <a:ext cx="792461" cy="338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99" dirty="0" err="1">
                <a:solidFill>
                  <a:schemeClr val="accent1">
                    <a:lumMod val="50000"/>
                  </a:schemeClr>
                </a:solidFill>
              </a:rPr>
              <a:t>Anyons</a:t>
            </a:r>
            <a:endParaRPr lang="fr-FR" sz="1599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0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93"/>
          <p:cNvSpPr/>
          <p:nvPr/>
        </p:nvSpPr>
        <p:spPr>
          <a:xfrm>
            <a:off x="1902695" y="103250"/>
            <a:ext cx="7409105" cy="5949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92" tIns="46795" rIns="89992" bIns="46795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 sz="3200"/>
            </a:pPr>
            <a:r>
              <a:rPr lang="fr-FR" sz="3197" dirty="0" err="1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Fractional</a:t>
            </a: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 charges and noise,</a:t>
            </a:r>
            <a:r>
              <a:rPr lang="el-G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 ν</a:t>
            </a:r>
            <a:r>
              <a:rPr lang="fr-F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=1/3 </a:t>
            </a: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 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43" y="3529700"/>
            <a:ext cx="5343003" cy="4007252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4832586" y="1333285"/>
            <a:ext cx="5063254" cy="19811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/>
        </p:nvGrpSpPr>
        <p:grpSpPr>
          <a:xfrm>
            <a:off x="5148432" y="1359047"/>
            <a:ext cx="4658182" cy="923330"/>
            <a:chOff x="5256336" y="1403573"/>
            <a:chExt cx="4658182" cy="923330"/>
          </a:xfrm>
        </p:grpSpPr>
        <p:sp>
          <p:nvSpPr>
            <p:cNvPr id="71" name="ZoneTexte 70"/>
            <p:cNvSpPr txBox="1"/>
            <p:nvPr/>
          </p:nvSpPr>
          <p:spPr>
            <a:xfrm>
              <a:off x="5256336" y="1403573"/>
              <a:ext cx="4658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dirty="0" smtClean="0"/>
                <a:t>T&lt;&lt;1:quasiparticle </a:t>
              </a:r>
              <a:r>
                <a:rPr lang="fr-FR" dirty="0" err="1" smtClean="0"/>
                <a:t>transfer</a:t>
              </a:r>
              <a:r>
                <a:rPr lang="fr-FR" dirty="0" smtClean="0"/>
                <a:t> </a:t>
              </a:r>
              <a:r>
                <a:rPr lang="fr-FR" dirty="0" err="1" smtClean="0"/>
                <a:t>is</a:t>
              </a:r>
              <a:r>
                <a:rPr lang="fr-FR" dirty="0" smtClean="0"/>
                <a:t> a </a:t>
              </a:r>
              <a:r>
                <a:rPr lang="fr-FR" dirty="0" err="1" smtClean="0"/>
                <a:t>poissonian</a:t>
              </a:r>
              <a:r>
                <a:rPr lang="fr-FR" dirty="0" smtClean="0"/>
                <a:t> </a:t>
              </a:r>
              <a:r>
                <a:rPr lang="fr-FR" dirty="0" err="1" smtClean="0"/>
                <a:t>process</a:t>
              </a:r>
              <a:r>
                <a:rPr lang="fr-FR" dirty="0" smtClean="0"/>
                <a:t>: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ZoneTexte 72"/>
                <p:cNvSpPr txBox="1"/>
                <p:nvPr/>
              </p:nvSpPr>
              <p:spPr>
                <a:xfrm>
                  <a:off x="6331817" y="1925312"/>
                  <a:ext cx="2100447" cy="3100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Sup>
                              <m:sSubSup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73" name="ZoneTexte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1817" y="1925312"/>
                  <a:ext cx="2100447" cy="310021"/>
                </a:xfrm>
                <a:prstGeom prst="rect">
                  <a:avLst/>
                </a:prstGeom>
                <a:blipFill>
                  <a:blip r:embed="rId22"/>
                  <a:stretch>
                    <a:fillRect r="-290" b="-1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/>
              <p:cNvSpPr txBox="1"/>
              <p:nvPr/>
            </p:nvSpPr>
            <p:spPr>
              <a:xfrm>
                <a:off x="4935605" y="2436399"/>
                <a:ext cx="4585678" cy="612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605" y="2436399"/>
                <a:ext cx="4585678" cy="612604"/>
              </a:xfrm>
              <a:prstGeom prst="rect">
                <a:avLst/>
              </a:prstGeom>
              <a:blipFill>
                <a:blip r:embed="rId23"/>
                <a:stretch>
                  <a:fillRect r="-6915" b="-1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7" y="4093230"/>
            <a:ext cx="4000500" cy="3000375"/>
          </a:xfrm>
          <a:prstGeom prst="rect">
            <a:avLst/>
          </a:prstGeom>
        </p:spPr>
      </p:pic>
      <p:grpSp>
        <p:nvGrpSpPr>
          <p:cNvPr id="60" name="Groupe 59"/>
          <p:cNvGrpSpPr/>
          <p:nvPr/>
        </p:nvGrpSpPr>
        <p:grpSpPr>
          <a:xfrm>
            <a:off x="62703" y="1065992"/>
            <a:ext cx="4461704" cy="2684164"/>
            <a:chOff x="-5113298" y="1068677"/>
            <a:chExt cx="4461704" cy="2684164"/>
          </a:xfrm>
        </p:grpSpPr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-1129021" y="2973104"/>
              <a:ext cx="149670" cy="389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400"/>
            </a:p>
          </p:txBody>
        </p:sp>
        <p:pic>
          <p:nvPicPr>
            <p:cNvPr id="62" name="Picture 7" descr="F:\photo\gf_s434_10.jpg"/>
            <p:cNvPicPr>
              <a:picLocks noChangeAspect="1" noChangeArrowheads="1"/>
            </p:cNvPicPr>
            <p:nvPr/>
          </p:nvPicPr>
          <p:blipFill>
            <a:blip r:embed="rId25"/>
            <a:srcRect l="30540" t="24595" r="31892" b="35405"/>
            <a:stretch>
              <a:fillRect/>
            </a:stretch>
          </p:blipFill>
          <p:spPr bwMode="auto">
            <a:xfrm>
              <a:off x="-4395595" y="1078177"/>
              <a:ext cx="3744001" cy="262323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63" name="Rectangle 62"/>
            <p:cNvSpPr/>
            <p:nvPr/>
          </p:nvSpPr>
          <p:spPr>
            <a:xfrm>
              <a:off x="-4441988" y="1068677"/>
              <a:ext cx="3770937" cy="2612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/>
            <p:cNvCxnSpPr/>
            <p:nvPr/>
          </p:nvCxnSpPr>
          <p:spPr bwMode="auto">
            <a:xfrm>
              <a:off x="-2597184" y="2472312"/>
              <a:ext cx="209635" cy="202143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71"/>
            <p:cNvSpPr txBox="1">
              <a:spLocks noChangeArrowheads="1"/>
            </p:cNvSpPr>
            <p:nvPr/>
          </p:nvSpPr>
          <p:spPr bwMode="auto">
            <a:xfrm>
              <a:off x="-2511538" y="2191479"/>
              <a:ext cx="88683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800" dirty="0" smtClean="0">
                  <a:solidFill>
                    <a:schemeClr val="bg1"/>
                  </a:solidFill>
                </a:rPr>
                <a:t>T</a:t>
              </a:r>
              <a:endParaRPr lang="fr-FR" sz="280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66" name="Connecteur droit 65"/>
            <p:cNvCxnSpPr/>
            <p:nvPr/>
          </p:nvCxnSpPr>
          <p:spPr bwMode="auto">
            <a:xfrm flipV="1">
              <a:off x="-3134765" y="2521907"/>
              <a:ext cx="216614" cy="20031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 bwMode="auto">
            <a:xfrm flipV="1">
              <a:off x="-2501687" y="3021236"/>
              <a:ext cx="48879" cy="1567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>
              <a:off x="-4256828" y="2714338"/>
              <a:ext cx="112364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 bwMode="auto">
            <a:xfrm rot="18984669" flipH="1" flipV="1">
              <a:off x="-2074221" y="2577468"/>
              <a:ext cx="290391" cy="128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 bwMode="auto">
            <a:xfrm flipH="1">
              <a:off x="-2516235" y="1982468"/>
              <a:ext cx="182845" cy="19951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 flipH="1" flipV="1">
              <a:off x="-1819862" y="2482146"/>
              <a:ext cx="1035231" cy="41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flipV="1">
              <a:off x="-2333391" y="1121349"/>
              <a:ext cx="0" cy="8676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 bwMode="auto">
            <a:xfrm>
              <a:off x="-3816680" y="271433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 bwMode="auto">
            <a:xfrm flipH="1">
              <a:off x="-1463403" y="248191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 bwMode="auto">
            <a:xfrm rot="5400000" flipH="1">
              <a:off x="-2551489" y="1545687"/>
              <a:ext cx="44623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 bwMode="auto">
            <a:xfrm>
              <a:off x="-2501686" y="3317073"/>
              <a:ext cx="1" cy="21679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31" name="Group 154"/>
            <p:cNvGrpSpPr>
              <a:grpSpLocks/>
            </p:cNvGrpSpPr>
            <p:nvPr/>
          </p:nvGrpSpPr>
          <p:grpSpPr bwMode="auto">
            <a:xfrm>
              <a:off x="-1639143" y="1424981"/>
              <a:ext cx="737804" cy="393081"/>
              <a:chOff x="672" y="1640"/>
              <a:chExt cx="350" cy="196"/>
            </a:xfrm>
          </p:grpSpPr>
          <p:grpSp>
            <p:nvGrpSpPr>
              <p:cNvPr id="160" name="Group 155"/>
              <p:cNvGrpSpPr>
                <a:grpSpLocks/>
              </p:cNvGrpSpPr>
              <p:nvPr/>
            </p:nvGrpSpPr>
            <p:grpSpPr bwMode="auto">
              <a:xfrm>
                <a:off x="672" y="1674"/>
                <a:ext cx="156" cy="162"/>
                <a:chOff x="672" y="1674"/>
                <a:chExt cx="156" cy="162"/>
              </a:xfrm>
            </p:grpSpPr>
            <p:sp>
              <p:nvSpPr>
                <p:cNvPr id="162" name="Oval 156"/>
                <p:cNvSpPr>
                  <a:spLocks noChangeArrowheads="1"/>
                </p:cNvSpPr>
                <p:nvPr/>
              </p:nvSpPr>
              <p:spPr bwMode="auto">
                <a:xfrm>
                  <a:off x="720" y="1728"/>
                  <a:ext cx="56" cy="56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3" name="Oval 157"/>
                <p:cNvSpPr>
                  <a:spLocks noChangeArrowheads="1"/>
                </p:cNvSpPr>
                <p:nvPr/>
              </p:nvSpPr>
              <p:spPr bwMode="auto">
                <a:xfrm>
                  <a:off x="672" y="1674"/>
                  <a:ext cx="156" cy="162"/>
                </a:xfrm>
                <a:prstGeom prst="ellips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61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23953" name="Equation" r:id="rId26" imgW="152280" imgH="203040" progId="">
                          <p:embed/>
                        </p:oleObj>
                      </mc:Choice>
                      <mc:Fallback>
                        <p:oleObj name="Equation" r:id="rId26" imgW="152280" imgH="203040" progId="">
                          <p:embed/>
                          <p:pic>
                            <p:nvPicPr>
                              <p:cNvPr id="100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7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00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19832" name="Equation" r:id="rId14" imgW="152280" imgH="203040" progId="">
                          <p:embed/>
                        </p:oleObj>
                      </mc:Choice>
                      <mc:Fallback>
                        <p:oleObj name="Equation" r:id="rId14" imgW="152280" imgH="203040" progId="">
                          <p:embed/>
                          <p:pic>
                            <p:nvPicPr>
                              <p:cNvPr id="59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cxnSp>
          <p:nvCxnSpPr>
            <p:cNvPr id="132" name="Connecteur droit 131"/>
            <p:cNvCxnSpPr/>
            <p:nvPr/>
          </p:nvCxnSpPr>
          <p:spPr bwMode="auto">
            <a:xfrm>
              <a:off x="-2930466" y="2531855"/>
              <a:ext cx="275447" cy="93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 bwMode="auto">
            <a:xfrm>
              <a:off x="-2516235" y="2180344"/>
              <a:ext cx="14548" cy="19445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 bwMode="auto">
            <a:xfrm flipV="1">
              <a:off x="-2664386" y="2375382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 bwMode="auto">
            <a:xfrm flipV="1">
              <a:off x="-2444219" y="2626188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 bwMode="auto">
            <a:xfrm flipH="1" flipV="1">
              <a:off x="-2265798" y="2638123"/>
              <a:ext cx="246779" cy="2837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 bwMode="auto">
            <a:xfrm flipH="1">
              <a:off x="-2456780" y="2775177"/>
              <a:ext cx="22693" cy="25505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137"/>
                <p:cNvSpPr/>
                <p:nvPr/>
              </p:nvSpPr>
              <p:spPr>
                <a:xfrm>
                  <a:off x="-3703024" y="2674456"/>
                  <a:ext cx="623408" cy="5603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109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703024" y="2674456"/>
                  <a:ext cx="623408" cy="56038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9" name="Groupe 138"/>
            <p:cNvGrpSpPr/>
            <p:nvPr/>
          </p:nvGrpSpPr>
          <p:grpSpPr>
            <a:xfrm>
              <a:off x="-5113298" y="2423750"/>
              <a:ext cx="599753" cy="551578"/>
              <a:chOff x="384718" y="2343299"/>
              <a:chExt cx="476410" cy="454412"/>
            </a:xfrm>
          </p:grpSpPr>
          <p:sp>
            <p:nvSpPr>
              <p:cNvPr id="158" name="Ellipse 157"/>
              <p:cNvSpPr/>
              <p:nvPr/>
            </p:nvSpPr>
            <p:spPr>
              <a:xfrm>
                <a:off x="384718" y="2343299"/>
                <a:ext cx="476410" cy="45441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Rectangle 158"/>
                  <p:cNvSpPr/>
                  <p:nvPr/>
                </p:nvSpPr>
                <p:spPr>
                  <a:xfrm>
                    <a:off x="433997" y="2380958"/>
                    <a:ext cx="410818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997" y="2380958"/>
                    <a:ext cx="410818" cy="40011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40" name="Connecteur droit 139"/>
            <p:cNvCxnSpPr>
              <a:endCxn id="159" idx="3"/>
            </p:cNvCxnSpPr>
            <p:nvPr/>
          </p:nvCxnSpPr>
          <p:spPr>
            <a:xfrm flipH="1">
              <a:off x="-4534081" y="2711610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flipH="1">
              <a:off x="-5006403" y="3120196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 flipH="1">
              <a:off x="-4933857" y="3209180"/>
              <a:ext cx="2366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 flipH="1">
              <a:off x="-4881746" y="3310484"/>
              <a:ext cx="1434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>
              <a:stCxn id="158" idx="4"/>
            </p:cNvCxnSpPr>
            <p:nvPr/>
          </p:nvCxnSpPr>
          <p:spPr>
            <a:xfrm>
              <a:off x="-4813421" y="2975328"/>
              <a:ext cx="0" cy="1448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/>
                <p:cNvSpPr/>
                <p:nvPr/>
              </p:nvSpPr>
              <p:spPr>
                <a:xfrm>
                  <a:off x="-3030870" y="3192460"/>
                  <a:ext cx="623408" cy="5603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118" name="Rectangle 1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030870" y="3192460"/>
                  <a:ext cx="623408" cy="56038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/>
                <p:cNvSpPr/>
                <p:nvPr/>
              </p:nvSpPr>
              <p:spPr>
                <a:xfrm>
                  <a:off x="-2404106" y="1127744"/>
                  <a:ext cx="623408" cy="5603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119" name="Rectangle 1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404106" y="1127744"/>
                  <a:ext cx="623408" cy="56038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Arc 146"/>
            <p:cNvSpPr/>
            <p:nvPr/>
          </p:nvSpPr>
          <p:spPr>
            <a:xfrm>
              <a:off x="-2737034" y="2542725"/>
              <a:ext cx="288615" cy="287467"/>
            </a:xfrm>
            <a:prstGeom prst="arc">
              <a:avLst>
                <a:gd name="adj1" fmla="val 15329507"/>
                <a:gd name="adj2" fmla="val 1435321"/>
              </a:avLst>
            </a:prstGeom>
            <a:ln w="1905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8" name="Connecteur droit avec flèche 147"/>
            <p:cNvCxnSpPr/>
            <p:nvPr/>
          </p:nvCxnSpPr>
          <p:spPr>
            <a:xfrm flipH="1">
              <a:off x="-2464519" y="2709772"/>
              <a:ext cx="14148" cy="62512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avec flèche 148"/>
            <p:cNvCxnSpPr/>
            <p:nvPr/>
          </p:nvCxnSpPr>
          <p:spPr bwMode="auto">
            <a:xfrm flipH="1">
              <a:off x="-2501068" y="3168189"/>
              <a:ext cx="1" cy="52931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non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0" name="Ellipse 149"/>
            <p:cNvSpPr/>
            <p:nvPr/>
          </p:nvSpPr>
          <p:spPr>
            <a:xfrm>
              <a:off x="-2563430" y="322842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-2496469" y="2787889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-2562590" y="353238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-2573935" y="2338487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-2388732" y="187787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-2379842" y="1607933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/>
            <p:cNvSpPr/>
            <p:nvPr/>
          </p:nvSpPr>
          <p:spPr>
            <a:xfrm>
              <a:off x="-2379329" y="110985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/>
                <p:cNvSpPr/>
                <p:nvPr/>
              </p:nvSpPr>
              <p:spPr>
                <a:xfrm>
                  <a:off x="-2797330" y="2604938"/>
                  <a:ext cx="38799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i="1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fr-FR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97330" y="2604938"/>
                  <a:ext cx="387990" cy="400110"/>
                </a:xfrm>
                <a:prstGeom prst="rect">
                  <a:avLst/>
                </a:prstGeom>
                <a:blipFill>
                  <a:blip r:embed="rId20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/>
              <p:cNvSpPr txBox="1"/>
              <p:nvPr/>
            </p:nvSpPr>
            <p:spPr>
              <a:xfrm>
                <a:off x="6872872" y="3908564"/>
                <a:ext cx="8025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ZoneTexte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872" y="3908564"/>
                <a:ext cx="802527" cy="369332"/>
              </a:xfrm>
              <a:prstGeom prst="rect">
                <a:avLst/>
              </a:prstGeom>
              <a:blipFill>
                <a:blip r:embed="rId28"/>
                <a:stretch>
                  <a:fillRect l="-9091" r="-4545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/>
              <p:cNvSpPr txBox="1"/>
              <p:nvPr/>
            </p:nvSpPr>
            <p:spPr>
              <a:xfrm>
                <a:off x="8324360" y="5163994"/>
                <a:ext cx="11231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/3</m:t>
                      </m:r>
                    </m:oMath>
                  </m:oMathPara>
                </a14:m>
                <a:endParaRPr lang="fr-FR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3" name="ZoneTexte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360" y="5163994"/>
                <a:ext cx="1123128" cy="369332"/>
              </a:xfrm>
              <a:prstGeom prst="rect">
                <a:avLst/>
              </a:prstGeom>
              <a:blipFill>
                <a:blip r:embed="rId29"/>
                <a:stretch>
                  <a:fillRect l="-6522" r="-6522" b="-344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86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67" y="3529700"/>
            <a:ext cx="5334000" cy="4000500"/>
          </a:xfrm>
          <a:prstGeom prst="rect">
            <a:avLst/>
          </a:prstGeom>
        </p:spPr>
      </p:pic>
      <p:sp>
        <p:nvSpPr>
          <p:cNvPr id="52" name="Text Box 93"/>
          <p:cNvSpPr/>
          <p:nvPr/>
        </p:nvSpPr>
        <p:spPr>
          <a:xfrm>
            <a:off x="1902695" y="103250"/>
            <a:ext cx="7409105" cy="5949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92" tIns="46795" rIns="89992" bIns="46795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 sz="3200"/>
            </a:pPr>
            <a:r>
              <a:rPr lang="fr-FR" sz="3197" dirty="0" err="1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Fractional</a:t>
            </a: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 charges and noise,</a:t>
            </a:r>
            <a:r>
              <a:rPr lang="el-G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 ν</a:t>
            </a:r>
            <a:r>
              <a:rPr lang="fr-FR" sz="3197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=1/3 </a:t>
            </a: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 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832586" y="1333285"/>
            <a:ext cx="5063254" cy="19811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0" name="Groupe 69"/>
          <p:cNvGrpSpPr/>
          <p:nvPr/>
        </p:nvGrpSpPr>
        <p:grpSpPr>
          <a:xfrm>
            <a:off x="5148432" y="1359047"/>
            <a:ext cx="4658182" cy="923330"/>
            <a:chOff x="5256336" y="1403573"/>
            <a:chExt cx="4658182" cy="923330"/>
          </a:xfrm>
        </p:grpSpPr>
        <p:sp>
          <p:nvSpPr>
            <p:cNvPr id="71" name="ZoneTexte 70"/>
            <p:cNvSpPr txBox="1"/>
            <p:nvPr/>
          </p:nvSpPr>
          <p:spPr>
            <a:xfrm>
              <a:off x="5256336" y="1403573"/>
              <a:ext cx="4658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dirty="0" smtClean="0"/>
                <a:t>T&lt;&lt;1:quasiparticle </a:t>
              </a:r>
              <a:r>
                <a:rPr lang="fr-FR" dirty="0" err="1" smtClean="0"/>
                <a:t>transfer</a:t>
              </a:r>
              <a:r>
                <a:rPr lang="fr-FR" dirty="0" smtClean="0"/>
                <a:t> </a:t>
              </a:r>
              <a:r>
                <a:rPr lang="fr-FR" dirty="0" err="1" smtClean="0"/>
                <a:t>is</a:t>
              </a:r>
              <a:r>
                <a:rPr lang="fr-FR" dirty="0" smtClean="0"/>
                <a:t> a </a:t>
              </a:r>
              <a:r>
                <a:rPr lang="fr-FR" dirty="0" err="1" smtClean="0"/>
                <a:t>poissonian</a:t>
              </a:r>
              <a:r>
                <a:rPr lang="fr-FR" dirty="0" smtClean="0"/>
                <a:t> </a:t>
              </a:r>
              <a:r>
                <a:rPr lang="fr-FR" dirty="0" err="1" smtClean="0"/>
                <a:t>process</a:t>
              </a:r>
              <a:r>
                <a:rPr lang="fr-FR" dirty="0" smtClean="0"/>
                <a:t>: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ZoneTexte 72"/>
                <p:cNvSpPr txBox="1"/>
                <p:nvPr/>
              </p:nvSpPr>
              <p:spPr>
                <a:xfrm>
                  <a:off x="6331817" y="1925312"/>
                  <a:ext cx="2100447" cy="3100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Sup>
                              <m:sSubSup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73" name="ZoneTexte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1817" y="1925312"/>
                  <a:ext cx="2100447" cy="310021"/>
                </a:xfrm>
                <a:prstGeom prst="rect">
                  <a:avLst/>
                </a:prstGeom>
                <a:blipFill>
                  <a:blip r:embed="rId22"/>
                  <a:stretch>
                    <a:fillRect r="-290" b="-1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/>
              <p:cNvSpPr txBox="1"/>
              <p:nvPr/>
            </p:nvSpPr>
            <p:spPr>
              <a:xfrm>
                <a:off x="4935605" y="2436399"/>
                <a:ext cx="4585678" cy="612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605" y="2436399"/>
                <a:ext cx="4585678" cy="612604"/>
              </a:xfrm>
              <a:prstGeom prst="rect">
                <a:avLst/>
              </a:prstGeom>
              <a:blipFill>
                <a:blip r:embed="rId23"/>
                <a:stretch>
                  <a:fillRect r="-6915" b="-1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e 58"/>
          <p:cNvGrpSpPr/>
          <p:nvPr/>
        </p:nvGrpSpPr>
        <p:grpSpPr>
          <a:xfrm>
            <a:off x="62703" y="1065992"/>
            <a:ext cx="4461704" cy="2684164"/>
            <a:chOff x="-5113298" y="1068677"/>
            <a:chExt cx="4461704" cy="2684164"/>
          </a:xfrm>
        </p:grpSpPr>
        <p:sp>
          <p:nvSpPr>
            <p:cNvPr id="60" name="Rectangle 31"/>
            <p:cNvSpPr>
              <a:spLocks noChangeArrowheads="1"/>
            </p:cNvSpPr>
            <p:nvPr/>
          </p:nvSpPr>
          <p:spPr bwMode="auto">
            <a:xfrm>
              <a:off x="-1129021" y="2973104"/>
              <a:ext cx="149670" cy="389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400"/>
            </a:p>
          </p:txBody>
        </p:sp>
        <p:pic>
          <p:nvPicPr>
            <p:cNvPr id="61" name="Picture 7" descr="F:\photo\gf_s434_10.jpg"/>
            <p:cNvPicPr>
              <a:picLocks noChangeAspect="1" noChangeArrowheads="1"/>
            </p:cNvPicPr>
            <p:nvPr/>
          </p:nvPicPr>
          <p:blipFill>
            <a:blip r:embed="rId24"/>
            <a:srcRect l="30540" t="24595" r="31892" b="35405"/>
            <a:stretch>
              <a:fillRect/>
            </a:stretch>
          </p:blipFill>
          <p:spPr bwMode="auto">
            <a:xfrm>
              <a:off x="-4395595" y="1078177"/>
              <a:ext cx="3744001" cy="262323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62" name="Rectangle 61"/>
            <p:cNvSpPr/>
            <p:nvPr/>
          </p:nvSpPr>
          <p:spPr>
            <a:xfrm>
              <a:off x="-4441988" y="1068677"/>
              <a:ext cx="3770937" cy="2612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62"/>
            <p:cNvCxnSpPr/>
            <p:nvPr/>
          </p:nvCxnSpPr>
          <p:spPr bwMode="auto">
            <a:xfrm>
              <a:off x="-2597184" y="2472312"/>
              <a:ext cx="209635" cy="202143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71"/>
            <p:cNvSpPr txBox="1">
              <a:spLocks noChangeArrowheads="1"/>
            </p:cNvSpPr>
            <p:nvPr/>
          </p:nvSpPr>
          <p:spPr bwMode="auto">
            <a:xfrm>
              <a:off x="-2511538" y="2191479"/>
              <a:ext cx="88683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800" dirty="0" smtClean="0">
                  <a:solidFill>
                    <a:schemeClr val="bg1"/>
                  </a:solidFill>
                </a:rPr>
                <a:t>T</a:t>
              </a:r>
              <a:endParaRPr lang="fr-FR" sz="280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65" name="Connecteur droit 64"/>
            <p:cNvCxnSpPr/>
            <p:nvPr/>
          </p:nvCxnSpPr>
          <p:spPr bwMode="auto">
            <a:xfrm flipV="1">
              <a:off x="-3134765" y="2521907"/>
              <a:ext cx="216614" cy="20031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 bwMode="auto">
            <a:xfrm flipV="1">
              <a:off x="-2501687" y="3021236"/>
              <a:ext cx="48879" cy="1567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>
              <a:off x="-4256828" y="2714338"/>
              <a:ext cx="112364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 bwMode="auto">
            <a:xfrm rot="18984669" flipH="1" flipV="1">
              <a:off x="-2074221" y="2577468"/>
              <a:ext cx="290391" cy="128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 bwMode="auto">
            <a:xfrm flipH="1">
              <a:off x="-2516235" y="1982468"/>
              <a:ext cx="182845" cy="19951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 flipH="1" flipV="1">
              <a:off x="-1819862" y="2482146"/>
              <a:ext cx="1035231" cy="41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 flipV="1">
              <a:off x="-2333391" y="1121349"/>
              <a:ext cx="0" cy="8676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 bwMode="auto">
            <a:xfrm>
              <a:off x="-3816680" y="271433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 bwMode="auto">
            <a:xfrm flipH="1">
              <a:off x="-1463403" y="248191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 bwMode="auto">
            <a:xfrm rot="5400000" flipH="1">
              <a:off x="-2551489" y="1545687"/>
              <a:ext cx="44623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 bwMode="auto">
            <a:xfrm>
              <a:off x="-2501686" y="3317073"/>
              <a:ext cx="1" cy="21679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82" name="Group 154"/>
            <p:cNvGrpSpPr>
              <a:grpSpLocks/>
            </p:cNvGrpSpPr>
            <p:nvPr/>
          </p:nvGrpSpPr>
          <p:grpSpPr bwMode="auto">
            <a:xfrm>
              <a:off x="-1639143" y="1424981"/>
              <a:ext cx="737804" cy="393081"/>
              <a:chOff x="672" y="1640"/>
              <a:chExt cx="350" cy="196"/>
            </a:xfrm>
          </p:grpSpPr>
          <p:grpSp>
            <p:nvGrpSpPr>
              <p:cNvPr id="159" name="Group 155"/>
              <p:cNvGrpSpPr>
                <a:grpSpLocks/>
              </p:cNvGrpSpPr>
              <p:nvPr/>
            </p:nvGrpSpPr>
            <p:grpSpPr bwMode="auto">
              <a:xfrm>
                <a:off x="672" y="1674"/>
                <a:ext cx="156" cy="162"/>
                <a:chOff x="672" y="1674"/>
                <a:chExt cx="156" cy="162"/>
              </a:xfrm>
            </p:grpSpPr>
            <p:sp>
              <p:nvSpPr>
                <p:cNvPr id="161" name="Oval 156"/>
                <p:cNvSpPr>
                  <a:spLocks noChangeArrowheads="1"/>
                </p:cNvSpPr>
                <p:nvPr/>
              </p:nvSpPr>
              <p:spPr bwMode="auto">
                <a:xfrm>
                  <a:off x="720" y="1728"/>
                  <a:ext cx="56" cy="56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2" name="Oval 157"/>
                <p:cNvSpPr>
                  <a:spLocks noChangeArrowheads="1"/>
                </p:cNvSpPr>
                <p:nvPr/>
              </p:nvSpPr>
              <p:spPr bwMode="auto">
                <a:xfrm>
                  <a:off x="672" y="1674"/>
                  <a:ext cx="156" cy="162"/>
                </a:xfrm>
                <a:prstGeom prst="ellips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60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21909" name="Equation" r:id="rId25" imgW="152280" imgH="203040" progId="">
                          <p:embed/>
                        </p:oleObj>
                      </mc:Choice>
                      <mc:Fallback>
                        <p:oleObj name="Equation" r:id="rId25" imgW="152280" imgH="203040" progId="">
                          <p:embed/>
                          <p:pic>
                            <p:nvPicPr>
                              <p:cNvPr id="100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6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00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19832" name="Equation" r:id="rId14" imgW="152280" imgH="203040" progId="">
                          <p:embed/>
                        </p:oleObj>
                      </mc:Choice>
                      <mc:Fallback>
                        <p:oleObj name="Equation" r:id="rId14" imgW="152280" imgH="203040" progId="">
                          <p:embed/>
                          <p:pic>
                            <p:nvPicPr>
                              <p:cNvPr id="59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cxnSp>
          <p:nvCxnSpPr>
            <p:cNvPr id="131" name="Connecteur droit 130"/>
            <p:cNvCxnSpPr/>
            <p:nvPr/>
          </p:nvCxnSpPr>
          <p:spPr bwMode="auto">
            <a:xfrm>
              <a:off x="-2930466" y="2531855"/>
              <a:ext cx="275447" cy="93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 bwMode="auto">
            <a:xfrm>
              <a:off x="-2516235" y="2180344"/>
              <a:ext cx="14548" cy="19445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 bwMode="auto">
            <a:xfrm flipV="1">
              <a:off x="-2664386" y="2375382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 bwMode="auto">
            <a:xfrm flipV="1">
              <a:off x="-2444219" y="2626188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 bwMode="auto">
            <a:xfrm flipH="1" flipV="1">
              <a:off x="-2265798" y="2638123"/>
              <a:ext cx="246779" cy="2837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 bwMode="auto">
            <a:xfrm flipH="1">
              <a:off x="-2456780" y="2775177"/>
              <a:ext cx="22693" cy="25505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136"/>
                <p:cNvSpPr/>
                <p:nvPr/>
              </p:nvSpPr>
              <p:spPr>
                <a:xfrm>
                  <a:off x="-3703024" y="2674456"/>
                  <a:ext cx="623408" cy="5603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109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703024" y="2674456"/>
                  <a:ext cx="623408" cy="56038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8" name="Groupe 137"/>
            <p:cNvGrpSpPr/>
            <p:nvPr/>
          </p:nvGrpSpPr>
          <p:grpSpPr>
            <a:xfrm>
              <a:off x="-5113298" y="2423750"/>
              <a:ext cx="599753" cy="551578"/>
              <a:chOff x="384718" y="2343299"/>
              <a:chExt cx="476410" cy="454412"/>
            </a:xfrm>
          </p:grpSpPr>
          <p:sp>
            <p:nvSpPr>
              <p:cNvPr id="157" name="Ellipse 156"/>
              <p:cNvSpPr/>
              <p:nvPr/>
            </p:nvSpPr>
            <p:spPr>
              <a:xfrm>
                <a:off x="384718" y="2343299"/>
                <a:ext cx="476410" cy="45441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" name="Rectangle 157"/>
                  <p:cNvSpPr/>
                  <p:nvPr/>
                </p:nvSpPr>
                <p:spPr>
                  <a:xfrm>
                    <a:off x="433997" y="2380958"/>
                    <a:ext cx="410818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997" y="2380958"/>
                    <a:ext cx="410818" cy="40011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9" name="Connecteur droit 138"/>
            <p:cNvCxnSpPr>
              <a:endCxn id="158" idx="3"/>
            </p:cNvCxnSpPr>
            <p:nvPr/>
          </p:nvCxnSpPr>
          <p:spPr>
            <a:xfrm flipH="1">
              <a:off x="-4534081" y="2711610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-5006403" y="3120196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flipH="1">
              <a:off x="-4933857" y="3209180"/>
              <a:ext cx="2366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 flipH="1">
              <a:off x="-4881746" y="3310484"/>
              <a:ext cx="1434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>
              <a:stCxn id="157" idx="4"/>
            </p:cNvCxnSpPr>
            <p:nvPr/>
          </p:nvCxnSpPr>
          <p:spPr>
            <a:xfrm>
              <a:off x="-4813421" y="2975328"/>
              <a:ext cx="0" cy="1448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/>
                <p:cNvSpPr/>
                <p:nvPr/>
              </p:nvSpPr>
              <p:spPr>
                <a:xfrm>
                  <a:off x="-3030870" y="3192460"/>
                  <a:ext cx="623408" cy="5603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118" name="Rectangle 1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030870" y="3192460"/>
                  <a:ext cx="623408" cy="56038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/>
                <p:cNvSpPr/>
                <p:nvPr/>
              </p:nvSpPr>
              <p:spPr>
                <a:xfrm>
                  <a:off x="-2404106" y="1127744"/>
                  <a:ext cx="623408" cy="5603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119" name="Rectangle 1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404106" y="1127744"/>
                  <a:ext cx="623408" cy="56038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6" name="Arc 145"/>
            <p:cNvSpPr/>
            <p:nvPr/>
          </p:nvSpPr>
          <p:spPr>
            <a:xfrm>
              <a:off x="-2737034" y="2542725"/>
              <a:ext cx="288615" cy="287467"/>
            </a:xfrm>
            <a:prstGeom prst="arc">
              <a:avLst>
                <a:gd name="adj1" fmla="val 15329507"/>
                <a:gd name="adj2" fmla="val 1435321"/>
              </a:avLst>
            </a:prstGeom>
            <a:ln w="1905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7" name="Connecteur droit avec flèche 146"/>
            <p:cNvCxnSpPr/>
            <p:nvPr/>
          </p:nvCxnSpPr>
          <p:spPr>
            <a:xfrm flipH="1">
              <a:off x="-2464519" y="2709772"/>
              <a:ext cx="14148" cy="62512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avec flèche 147"/>
            <p:cNvCxnSpPr/>
            <p:nvPr/>
          </p:nvCxnSpPr>
          <p:spPr bwMode="auto">
            <a:xfrm flipH="1">
              <a:off x="-2501068" y="3168189"/>
              <a:ext cx="1" cy="52931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non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9" name="Ellipse 148"/>
            <p:cNvSpPr/>
            <p:nvPr/>
          </p:nvSpPr>
          <p:spPr>
            <a:xfrm>
              <a:off x="-2563430" y="322842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-2496469" y="2787889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-2562590" y="353238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-2573935" y="2338487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-2388732" y="187787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-2379842" y="1607933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-2379329" y="110985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Rectangle 155"/>
                <p:cNvSpPr/>
                <p:nvPr/>
              </p:nvSpPr>
              <p:spPr>
                <a:xfrm>
                  <a:off x="-2797330" y="2604938"/>
                  <a:ext cx="38799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i="1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fr-FR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97330" y="2604938"/>
                  <a:ext cx="387990" cy="400110"/>
                </a:xfrm>
                <a:prstGeom prst="rect">
                  <a:avLst/>
                </a:prstGeom>
                <a:blipFill>
                  <a:blip r:embed="rId20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7" y="4089070"/>
            <a:ext cx="4000500" cy="3000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/>
              <p:cNvSpPr txBox="1"/>
              <p:nvPr/>
            </p:nvSpPr>
            <p:spPr>
              <a:xfrm>
                <a:off x="8324360" y="5163994"/>
                <a:ext cx="11231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/3</m:t>
                      </m:r>
                    </m:oMath>
                  </m:oMathPara>
                </a14:m>
                <a:endParaRPr lang="fr-FR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8" name="ZoneTexte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360" y="5163994"/>
                <a:ext cx="1123128" cy="369332"/>
              </a:xfrm>
              <a:prstGeom prst="rect">
                <a:avLst/>
              </a:prstGeom>
              <a:blipFill>
                <a:blip r:embed="rId28"/>
                <a:stretch>
                  <a:fillRect l="-6522" r="-6522" b="-344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2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3911" y="111257"/>
            <a:ext cx="6274218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09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Inteférences</a:t>
            </a:r>
            <a:r>
              <a:rPr lang="fr-FR" sz="309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quantiques de 2 photons</a:t>
            </a:r>
            <a:endParaRPr lang="fr-FR" sz="309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r="1277" b="2866"/>
          <a:stretch>
            <a:fillRect/>
          </a:stretch>
        </p:blipFill>
        <p:spPr bwMode="auto">
          <a:xfrm>
            <a:off x="138335" y="1252563"/>
            <a:ext cx="5620540" cy="274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9" y="4076369"/>
            <a:ext cx="4783857" cy="291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>
            <a:spLocks/>
          </p:cNvSpPr>
          <p:nvPr/>
        </p:nvSpPr>
        <p:spPr bwMode="auto">
          <a:xfrm>
            <a:off x="6364936" y="6428541"/>
            <a:ext cx="2813591" cy="11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14971" indent="-314971"/>
            <a:r>
              <a:rPr lang="en-US" sz="1213" dirty="0">
                <a:latin typeface="Calibri Bold" charset="0"/>
                <a:cs typeface="Calibri Bold" charset="0"/>
                <a:sym typeface="Calibri Bold" charset="0"/>
              </a:rPr>
              <a:t>Photons pairs :</a:t>
            </a:r>
          </a:p>
          <a:p>
            <a:pPr marL="314971" indent="-314971"/>
            <a:r>
              <a:rPr lang="en-US" sz="1213" dirty="0">
                <a:cs typeface="Calibri" charset="0"/>
              </a:rPr>
              <a:t>C. Hong </a:t>
            </a:r>
            <a:r>
              <a:rPr lang="en-US" sz="1213" dirty="0">
                <a:latin typeface="Calibri Italic" charset="0"/>
                <a:cs typeface="Calibri Italic" charset="0"/>
                <a:sym typeface="Calibri Italic" charset="0"/>
              </a:rPr>
              <a:t>et al.,</a:t>
            </a:r>
            <a:r>
              <a:rPr lang="en-US" sz="1213" dirty="0">
                <a:cs typeface="Calibri" charset="0"/>
              </a:rPr>
              <a:t> PRL </a:t>
            </a:r>
            <a:r>
              <a:rPr lang="en-US" sz="1213" dirty="0">
                <a:latin typeface="Calibri Bold" charset="0"/>
                <a:cs typeface="Calibri Bold" charset="0"/>
                <a:sym typeface="Calibri Bold" charset="0"/>
              </a:rPr>
              <a:t>59</a:t>
            </a:r>
            <a:r>
              <a:rPr lang="en-US" sz="1213" dirty="0">
                <a:cs typeface="Calibri" charset="0"/>
              </a:rPr>
              <a:t>(18), 2044 (1987)</a:t>
            </a:r>
          </a:p>
          <a:p>
            <a:pPr marL="314971" indent="-314971"/>
            <a:r>
              <a:rPr lang="en-US" sz="1213" dirty="0">
                <a:latin typeface="Calibri Bold" charset="0"/>
                <a:cs typeface="Calibri Bold" charset="0"/>
                <a:sym typeface="Calibri Bold" charset="0"/>
              </a:rPr>
              <a:t>Different emitters :</a:t>
            </a:r>
          </a:p>
          <a:p>
            <a:pPr marL="314971" indent="-314971"/>
            <a:r>
              <a:rPr lang="en-US" sz="1213" dirty="0">
                <a:cs typeface="Calibri" charset="0"/>
              </a:rPr>
              <a:t>J. </a:t>
            </a:r>
            <a:r>
              <a:rPr lang="en-US" sz="1213" dirty="0" err="1">
                <a:cs typeface="Calibri" charset="0"/>
              </a:rPr>
              <a:t>Beugnon</a:t>
            </a:r>
            <a:r>
              <a:rPr lang="en-US" sz="1213" dirty="0">
                <a:cs typeface="Calibri" charset="0"/>
              </a:rPr>
              <a:t> </a:t>
            </a:r>
            <a:r>
              <a:rPr lang="en-US" sz="1213" dirty="0">
                <a:latin typeface="Calibri Italic" charset="0"/>
                <a:cs typeface="Calibri Italic" charset="0"/>
                <a:sym typeface="Calibri Italic" charset="0"/>
              </a:rPr>
              <a:t>et al.</a:t>
            </a:r>
            <a:r>
              <a:rPr lang="en-US" sz="1213" dirty="0">
                <a:cs typeface="Calibri" charset="0"/>
              </a:rPr>
              <a:t>, Nature  </a:t>
            </a:r>
            <a:r>
              <a:rPr lang="en-US" sz="1213" dirty="0">
                <a:latin typeface="Calibri Bold" charset="0"/>
                <a:cs typeface="Calibri Bold" charset="0"/>
                <a:sym typeface="Calibri Bold" charset="0"/>
              </a:rPr>
              <a:t>440</a:t>
            </a:r>
            <a:r>
              <a:rPr lang="en-US" sz="1213" dirty="0">
                <a:cs typeface="Calibri" charset="0"/>
              </a:rPr>
              <a:t>, 779 (2006)</a:t>
            </a:r>
          </a:p>
          <a:p>
            <a:pPr marL="314971" indent="-314971"/>
            <a:r>
              <a:rPr lang="en-US" sz="1213" dirty="0">
                <a:cs typeface="Calibri" charset="0"/>
              </a:rPr>
              <a:t>P. </a:t>
            </a:r>
            <a:r>
              <a:rPr lang="en-US" sz="1213" dirty="0" err="1">
                <a:cs typeface="Calibri" charset="0"/>
              </a:rPr>
              <a:t>Maunz</a:t>
            </a:r>
            <a:r>
              <a:rPr lang="en-US" sz="1213" dirty="0">
                <a:cs typeface="Calibri" charset="0"/>
              </a:rPr>
              <a:t> </a:t>
            </a:r>
            <a:r>
              <a:rPr lang="en-US" sz="1213" dirty="0">
                <a:latin typeface="Calibri Italic" charset="0"/>
                <a:cs typeface="Calibri Italic" charset="0"/>
                <a:sym typeface="Calibri Italic" charset="0"/>
              </a:rPr>
              <a:t>et al.</a:t>
            </a:r>
            <a:r>
              <a:rPr lang="en-US" sz="1213" dirty="0">
                <a:cs typeface="Calibri" charset="0"/>
              </a:rPr>
              <a:t>, Nature Physics  </a:t>
            </a:r>
            <a:r>
              <a:rPr lang="en-US" sz="1213" dirty="0">
                <a:latin typeface="Calibri Bold" charset="0"/>
                <a:cs typeface="Calibri Bold" charset="0"/>
                <a:sym typeface="Calibri Bold" charset="0"/>
              </a:rPr>
              <a:t>3</a:t>
            </a:r>
            <a:r>
              <a:rPr lang="en-US" sz="1213" dirty="0">
                <a:cs typeface="Calibri" charset="0"/>
              </a:rPr>
              <a:t>, 538 (2007)</a:t>
            </a:r>
          </a:p>
          <a:p>
            <a:pPr marL="314971" indent="-314971"/>
            <a:r>
              <a:rPr lang="en-US" sz="1213" dirty="0">
                <a:cs typeface="Calibri" charset="0"/>
              </a:rPr>
              <a:t>E. B. Flagg </a:t>
            </a:r>
            <a:r>
              <a:rPr lang="en-US" sz="1213" dirty="0">
                <a:latin typeface="Calibri Italic" charset="0"/>
                <a:cs typeface="Calibri Italic" charset="0"/>
                <a:sym typeface="Calibri Italic" charset="0"/>
              </a:rPr>
              <a:t>et al.</a:t>
            </a:r>
            <a:r>
              <a:rPr lang="en-US" sz="1213" dirty="0">
                <a:cs typeface="Calibri" charset="0"/>
              </a:rPr>
              <a:t>, PRL </a:t>
            </a:r>
            <a:r>
              <a:rPr lang="en-US" sz="1213" dirty="0">
                <a:latin typeface="Calibri Bold" charset="0"/>
                <a:cs typeface="Calibri Bold" charset="0"/>
                <a:sym typeface="Calibri Bold" charset="0"/>
              </a:rPr>
              <a:t>104, </a:t>
            </a:r>
            <a:r>
              <a:rPr lang="en-US" sz="1213" dirty="0">
                <a:cs typeface="Calibri" charset="0"/>
              </a:rPr>
              <a:t>137401 (2010)</a:t>
            </a:r>
          </a:p>
        </p:txBody>
      </p: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6187141" y="2052307"/>
            <a:ext cx="3725700" cy="1811173"/>
            <a:chOff x="0" y="0"/>
            <a:chExt cx="3028" cy="1472"/>
          </a:xfrm>
        </p:grpSpPr>
        <p:sp>
          <p:nvSpPr>
            <p:cNvPr id="7" name="Oval 17"/>
            <p:cNvSpPr>
              <a:spLocks/>
            </p:cNvSpPr>
            <p:nvPr/>
          </p:nvSpPr>
          <p:spPr bwMode="auto">
            <a:xfrm>
              <a:off x="85" y="0"/>
              <a:ext cx="155" cy="155"/>
            </a:xfrm>
            <a:prstGeom prst="ellipse">
              <a:avLst/>
            </a:prstGeom>
            <a:solidFill>
              <a:srgbClr val="2E5FFA"/>
            </a:solidFill>
            <a:ln w="38100" cap="flat">
              <a:solidFill>
                <a:srgbClr val="29008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 sz="2187"/>
            </a:p>
          </p:txBody>
        </p:sp>
        <p:sp>
          <p:nvSpPr>
            <p:cNvPr id="8" name="Oval 18"/>
            <p:cNvSpPr>
              <a:spLocks/>
            </p:cNvSpPr>
            <p:nvPr/>
          </p:nvSpPr>
          <p:spPr bwMode="auto">
            <a:xfrm>
              <a:off x="1203" y="0"/>
              <a:ext cx="155" cy="155"/>
            </a:xfrm>
            <a:prstGeom prst="ellipse">
              <a:avLst/>
            </a:prstGeom>
            <a:solidFill>
              <a:srgbClr val="2E5FFA"/>
            </a:solidFill>
            <a:ln w="38100" cap="flat">
              <a:solidFill>
                <a:srgbClr val="29008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 sz="2187"/>
            </a:p>
          </p:txBody>
        </p:sp>
        <p:pic>
          <p:nvPicPr>
            <p:cNvPr id="9" name="Picture 1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" y="180"/>
              <a:ext cx="42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" name="Picture 2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77"/>
              <a:ext cx="42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" y="698"/>
              <a:ext cx="42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22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69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13" name="Group 26"/>
            <p:cNvGrpSpPr>
              <a:grpSpLocks/>
            </p:cNvGrpSpPr>
            <p:nvPr/>
          </p:nvGrpSpPr>
          <p:grpSpPr bwMode="auto">
            <a:xfrm>
              <a:off x="0" y="1118"/>
              <a:ext cx="353" cy="354"/>
              <a:chOff x="0" y="0"/>
              <a:chExt cx="353" cy="353"/>
            </a:xfrm>
          </p:grpSpPr>
          <p:sp>
            <p:nvSpPr>
              <p:cNvPr id="50" name="Oval 23"/>
              <p:cNvSpPr>
                <a:spLocks/>
              </p:cNvSpPr>
              <p:nvPr/>
            </p:nvSpPr>
            <p:spPr bwMode="auto">
              <a:xfrm>
                <a:off x="67" y="71"/>
                <a:ext cx="155" cy="155"/>
              </a:xfrm>
              <a:prstGeom prst="ellipse">
                <a:avLst/>
              </a:prstGeom>
              <a:solidFill>
                <a:srgbClr val="2E5FFA"/>
              </a:solidFill>
              <a:ln w="38100" cap="flat">
                <a:solidFill>
                  <a:srgbClr val="2900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51" name="Oval 24"/>
              <p:cNvSpPr>
                <a:spLocks/>
              </p:cNvSpPr>
              <p:nvPr/>
            </p:nvSpPr>
            <p:spPr bwMode="auto">
              <a:xfrm>
                <a:off x="128" y="127"/>
                <a:ext cx="155" cy="155"/>
              </a:xfrm>
              <a:prstGeom prst="ellipse">
                <a:avLst/>
              </a:prstGeom>
              <a:solidFill>
                <a:srgbClr val="2E5FFA"/>
              </a:solidFill>
              <a:ln w="38100" cap="flat">
                <a:solidFill>
                  <a:srgbClr val="2900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52" name="Oval 25"/>
              <p:cNvSpPr>
                <a:spLocks/>
              </p:cNvSpPr>
              <p:nvPr/>
            </p:nvSpPr>
            <p:spPr bwMode="auto">
              <a:xfrm>
                <a:off x="0" y="0"/>
                <a:ext cx="353" cy="353"/>
              </a:xfrm>
              <a:prstGeom prst="ellipse">
                <a:avLst/>
              </a:prstGeom>
              <a:noFill/>
              <a:ln w="38100" cap="flat">
                <a:solidFill>
                  <a:srgbClr val="66B132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</p:grpSp>
        <p:grpSp>
          <p:nvGrpSpPr>
            <p:cNvPr id="14" name="Group 29"/>
            <p:cNvGrpSpPr>
              <a:grpSpLocks/>
            </p:cNvGrpSpPr>
            <p:nvPr/>
          </p:nvGrpSpPr>
          <p:grpSpPr bwMode="auto">
            <a:xfrm>
              <a:off x="330" y="275"/>
              <a:ext cx="225" cy="230"/>
              <a:chOff x="0" y="0"/>
              <a:chExt cx="224" cy="229"/>
            </a:xfrm>
          </p:grpSpPr>
          <p:sp>
            <p:nvSpPr>
              <p:cNvPr id="48" name="Oval 27"/>
              <p:cNvSpPr>
                <a:spLocks/>
              </p:cNvSpPr>
              <p:nvPr/>
            </p:nvSpPr>
            <p:spPr bwMode="auto">
              <a:xfrm>
                <a:off x="0" y="4"/>
                <a:ext cx="224" cy="225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49" name="Rectangle 28"/>
              <p:cNvSpPr>
                <a:spLocks/>
              </p:cNvSpPr>
              <p:nvPr/>
            </p:nvSpPr>
            <p:spPr bwMode="auto">
              <a:xfrm>
                <a:off x="41" y="0"/>
                <a:ext cx="144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cs typeface="Calibri" charset="0"/>
                  </a:rPr>
                  <a:t>1</a:t>
                </a:r>
              </a:p>
            </p:txBody>
          </p:sp>
        </p:grpSp>
        <p:grpSp>
          <p:nvGrpSpPr>
            <p:cNvPr id="15" name="Group 32"/>
            <p:cNvGrpSpPr>
              <a:grpSpLocks/>
            </p:cNvGrpSpPr>
            <p:nvPr/>
          </p:nvGrpSpPr>
          <p:grpSpPr bwMode="auto">
            <a:xfrm>
              <a:off x="898" y="275"/>
              <a:ext cx="224" cy="230"/>
              <a:chOff x="0" y="0"/>
              <a:chExt cx="224" cy="229"/>
            </a:xfrm>
          </p:grpSpPr>
          <p:sp>
            <p:nvSpPr>
              <p:cNvPr id="46" name="Oval 30"/>
              <p:cNvSpPr>
                <a:spLocks/>
              </p:cNvSpPr>
              <p:nvPr/>
            </p:nvSpPr>
            <p:spPr bwMode="auto">
              <a:xfrm>
                <a:off x="0" y="4"/>
                <a:ext cx="224" cy="225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47" name="Rectangle 31"/>
              <p:cNvSpPr>
                <a:spLocks/>
              </p:cNvSpPr>
              <p:nvPr/>
            </p:nvSpPr>
            <p:spPr bwMode="auto">
              <a:xfrm>
                <a:off x="41" y="0"/>
                <a:ext cx="144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cs typeface="Calibri" charset="0"/>
                  </a:rPr>
                  <a:t>2</a:t>
                </a:r>
              </a:p>
            </p:txBody>
          </p:sp>
        </p:grpSp>
        <p:grpSp>
          <p:nvGrpSpPr>
            <p:cNvPr id="16" name="Group 35"/>
            <p:cNvGrpSpPr>
              <a:grpSpLocks/>
            </p:cNvGrpSpPr>
            <p:nvPr/>
          </p:nvGrpSpPr>
          <p:grpSpPr bwMode="auto">
            <a:xfrm>
              <a:off x="330" y="749"/>
              <a:ext cx="225" cy="230"/>
              <a:chOff x="0" y="0"/>
              <a:chExt cx="224" cy="229"/>
            </a:xfrm>
          </p:grpSpPr>
          <p:sp>
            <p:nvSpPr>
              <p:cNvPr id="44" name="Oval 33"/>
              <p:cNvSpPr>
                <a:spLocks/>
              </p:cNvSpPr>
              <p:nvPr/>
            </p:nvSpPr>
            <p:spPr bwMode="auto">
              <a:xfrm>
                <a:off x="0" y="4"/>
                <a:ext cx="224" cy="225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45" name="Rectangle 34"/>
              <p:cNvSpPr>
                <a:spLocks/>
              </p:cNvSpPr>
              <p:nvPr/>
            </p:nvSpPr>
            <p:spPr bwMode="auto">
              <a:xfrm>
                <a:off x="41" y="0"/>
                <a:ext cx="144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cs typeface="Calibri" charset="0"/>
                  </a:rPr>
                  <a:t>3</a:t>
                </a:r>
              </a:p>
            </p:txBody>
          </p:sp>
        </p:grpSp>
        <p:grpSp>
          <p:nvGrpSpPr>
            <p:cNvPr id="17" name="Group 38"/>
            <p:cNvGrpSpPr>
              <a:grpSpLocks/>
            </p:cNvGrpSpPr>
            <p:nvPr/>
          </p:nvGrpSpPr>
          <p:grpSpPr bwMode="auto">
            <a:xfrm>
              <a:off x="898" y="749"/>
              <a:ext cx="224" cy="230"/>
              <a:chOff x="0" y="0"/>
              <a:chExt cx="224" cy="229"/>
            </a:xfrm>
          </p:grpSpPr>
          <p:sp>
            <p:nvSpPr>
              <p:cNvPr id="42" name="Oval 36"/>
              <p:cNvSpPr>
                <a:spLocks/>
              </p:cNvSpPr>
              <p:nvPr/>
            </p:nvSpPr>
            <p:spPr bwMode="auto">
              <a:xfrm>
                <a:off x="0" y="4"/>
                <a:ext cx="224" cy="225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43" name="Rectangle 37"/>
              <p:cNvSpPr>
                <a:spLocks/>
              </p:cNvSpPr>
              <p:nvPr/>
            </p:nvSpPr>
            <p:spPr bwMode="auto">
              <a:xfrm>
                <a:off x="41" y="0"/>
                <a:ext cx="144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cs typeface="Calibri" charset="0"/>
                  </a:rPr>
                  <a:t>4</a:t>
                </a:r>
              </a:p>
            </p:txBody>
          </p:sp>
        </p:grpSp>
        <p:sp>
          <p:nvSpPr>
            <p:cNvPr id="18" name="Oval 39"/>
            <p:cNvSpPr>
              <a:spLocks/>
            </p:cNvSpPr>
            <p:nvPr/>
          </p:nvSpPr>
          <p:spPr bwMode="auto">
            <a:xfrm>
              <a:off x="1621" y="0"/>
              <a:ext cx="155" cy="154"/>
            </a:xfrm>
            <a:prstGeom prst="ellipse">
              <a:avLst/>
            </a:prstGeom>
            <a:solidFill>
              <a:srgbClr val="2E5FFA"/>
            </a:solidFill>
            <a:ln w="38100" cap="flat">
              <a:solidFill>
                <a:srgbClr val="29008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 sz="2187"/>
            </a:p>
          </p:txBody>
        </p:sp>
        <p:sp>
          <p:nvSpPr>
            <p:cNvPr id="19" name="Oval 40"/>
            <p:cNvSpPr>
              <a:spLocks/>
            </p:cNvSpPr>
            <p:nvPr/>
          </p:nvSpPr>
          <p:spPr bwMode="auto">
            <a:xfrm>
              <a:off x="2739" y="0"/>
              <a:ext cx="155" cy="154"/>
            </a:xfrm>
            <a:prstGeom prst="ellipse">
              <a:avLst/>
            </a:prstGeom>
            <a:solidFill>
              <a:srgbClr val="2E5FFA"/>
            </a:solidFill>
            <a:ln w="38100" cap="flat">
              <a:solidFill>
                <a:srgbClr val="29008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 sz="2187"/>
            </a:p>
          </p:txBody>
        </p:sp>
        <p:pic>
          <p:nvPicPr>
            <p:cNvPr id="20" name="Picture 4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" y="180"/>
              <a:ext cx="42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1" name="Picture 4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5" y="177"/>
              <a:ext cx="42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2" name="Picture 43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" y="698"/>
              <a:ext cx="42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3" name="Picture 44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" y="69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24" name="Group 48"/>
            <p:cNvGrpSpPr>
              <a:grpSpLocks/>
            </p:cNvGrpSpPr>
            <p:nvPr/>
          </p:nvGrpSpPr>
          <p:grpSpPr bwMode="auto">
            <a:xfrm>
              <a:off x="2675" y="1118"/>
              <a:ext cx="353" cy="353"/>
              <a:chOff x="0" y="0"/>
              <a:chExt cx="353" cy="353"/>
            </a:xfrm>
          </p:grpSpPr>
          <p:sp>
            <p:nvSpPr>
              <p:cNvPr id="39" name="Oval 45"/>
              <p:cNvSpPr>
                <a:spLocks/>
              </p:cNvSpPr>
              <p:nvPr/>
            </p:nvSpPr>
            <p:spPr bwMode="auto">
              <a:xfrm>
                <a:off x="67" y="71"/>
                <a:ext cx="155" cy="155"/>
              </a:xfrm>
              <a:prstGeom prst="ellipse">
                <a:avLst/>
              </a:prstGeom>
              <a:solidFill>
                <a:srgbClr val="2E5FFA"/>
              </a:solidFill>
              <a:ln w="38100" cap="flat">
                <a:solidFill>
                  <a:srgbClr val="2900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40" name="Oval 46"/>
              <p:cNvSpPr>
                <a:spLocks/>
              </p:cNvSpPr>
              <p:nvPr/>
            </p:nvSpPr>
            <p:spPr bwMode="auto">
              <a:xfrm>
                <a:off x="128" y="127"/>
                <a:ext cx="155" cy="155"/>
              </a:xfrm>
              <a:prstGeom prst="ellipse">
                <a:avLst/>
              </a:prstGeom>
              <a:solidFill>
                <a:srgbClr val="2E5FFA"/>
              </a:solidFill>
              <a:ln w="38100" cap="flat">
                <a:solidFill>
                  <a:srgbClr val="2900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41" name="Oval 47"/>
              <p:cNvSpPr>
                <a:spLocks/>
              </p:cNvSpPr>
              <p:nvPr/>
            </p:nvSpPr>
            <p:spPr bwMode="auto">
              <a:xfrm>
                <a:off x="0" y="0"/>
                <a:ext cx="353" cy="353"/>
              </a:xfrm>
              <a:prstGeom prst="ellipse">
                <a:avLst/>
              </a:prstGeom>
              <a:noFill/>
              <a:ln w="38100" cap="flat">
                <a:solidFill>
                  <a:srgbClr val="66B132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</p:grpSp>
        <p:grpSp>
          <p:nvGrpSpPr>
            <p:cNvPr id="25" name="Group 51"/>
            <p:cNvGrpSpPr>
              <a:grpSpLocks/>
            </p:cNvGrpSpPr>
            <p:nvPr/>
          </p:nvGrpSpPr>
          <p:grpSpPr bwMode="auto">
            <a:xfrm>
              <a:off x="1866" y="275"/>
              <a:ext cx="225" cy="230"/>
              <a:chOff x="0" y="0"/>
              <a:chExt cx="224" cy="229"/>
            </a:xfrm>
          </p:grpSpPr>
          <p:sp>
            <p:nvSpPr>
              <p:cNvPr id="37" name="Oval 49"/>
              <p:cNvSpPr>
                <a:spLocks/>
              </p:cNvSpPr>
              <p:nvPr/>
            </p:nvSpPr>
            <p:spPr bwMode="auto">
              <a:xfrm>
                <a:off x="0" y="4"/>
                <a:ext cx="224" cy="225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38" name="Rectangle 50"/>
              <p:cNvSpPr>
                <a:spLocks/>
              </p:cNvSpPr>
              <p:nvPr/>
            </p:nvSpPr>
            <p:spPr bwMode="auto">
              <a:xfrm>
                <a:off x="41" y="0"/>
                <a:ext cx="144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cs typeface="Calibri" charset="0"/>
                  </a:rPr>
                  <a:t>1</a:t>
                </a:r>
              </a:p>
            </p:txBody>
          </p:sp>
        </p:grpSp>
        <p:grpSp>
          <p:nvGrpSpPr>
            <p:cNvPr id="26" name="Group 54"/>
            <p:cNvGrpSpPr>
              <a:grpSpLocks/>
            </p:cNvGrpSpPr>
            <p:nvPr/>
          </p:nvGrpSpPr>
          <p:grpSpPr bwMode="auto">
            <a:xfrm>
              <a:off x="2434" y="275"/>
              <a:ext cx="224" cy="230"/>
              <a:chOff x="0" y="0"/>
              <a:chExt cx="224" cy="229"/>
            </a:xfrm>
          </p:grpSpPr>
          <p:sp>
            <p:nvSpPr>
              <p:cNvPr id="35" name="Oval 52"/>
              <p:cNvSpPr>
                <a:spLocks/>
              </p:cNvSpPr>
              <p:nvPr/>
            </p:nvSpPr>
            <p:spPr bwMode="auto">
              <a:xfrm>
                <a:off x="0" y="4"/>
                <a:ext cx="224" cy="225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36" name="Rectangle 53"/>
              <p:cNvSpPr>
                <a:spLocks/>
              </p:cNvSpPr>
              <p:nvPr/>
            </p:nvSpPr>
            <p:spPr bwMode="auto">
              <a:xfrm>
                <a:off x="41" y="0"/>
                <a:ext cx="144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cs typeface="Calibri" charset="0"/>
                  </a:rPr>
                  <a:t>2</a:t>
                </a:r>
              </a:p>
            </p:txBody>
          </p:sp>
        </p:grpSp>
        <p:grpSp>
          <p:nvGrpSpPr>
            <p:cNvPr id="27" name="Group 57"/>
            <p:cNvGrpSpPr>
              <a:grpSpLocks/>
            </p:cNvGrpSpPr>
            <p:nvPr/>
          </p:nvGrpSpPr>
          <p:grpSpPr bwMode="auto">
            <a:xfrm>
              <a:off x="1866" y="749"/>
              <a:ext cx="225" cy="230"/>
              <a:chOff x="0" y="0"/>
              <a:chExt cx="224" cy="229"/>
            </a:xfrm>
          </p:grpSpPr>
          <p:sp>
            <p:nvSpPr>
              <p:cNvPr id="33" name="Oval 55"/>
              <p:cNvSpPr>
                <a:spLocks/>
              </p:cNvSpPr>
              <p:nvPr/>
            </p:nvSpPr>
            <p:spPr bwMode="auto">
              <a:xfrm>
                <a:off x="0" y="4"/>
                <a:ext cx="224" cy="225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34" name="Rectangle 56"/>
              <p:cNvSpPr>
                <a:spLocks/>
              </p:cNvSpPr>
              <p:nvPr/>
            </p:nvSpPr>
            <p:spPr bwMode="auto">
              <a:xfrm>
                <a:off x="41" y="0"/>
                <a:ext cx="144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cs typeface="Calibri" charset="0"/>
                  </a:rPr>
                  <a:t>3</a:t>
                </a:r>
              </a:p>
            </p:txBody>
          </p:sp>
        </p:grpSp>
        <p:grpSp>
          <p:nvGrpSpPr>
            <p:cNvPr id="28" name="Group 60"/>
            <p:cNvGrpSpPr>
              <a:grpSpLocks/>
            </p:cNvGrpSpPr>
            <p:nvPr/>
          </p:nvGrpSpPr>
          <p:grpSpPr bwMode="auto">
            <a:xfrm>
              <a:off x="2434" y="749"/>
              <a:ext cx="224" cy="230"/>
              <a:chOff x="0" y="0"/>
              <a:chExt cx="224" cy="229"/>
            </a:xfrm>
          </p:grpSpPr>
          <p:sp>
            <p:nvSpPr>
              <p:cNvPr id="31" name="Oval 58"/>
              <p:cNvSpPr>
                <a:spLocks/>
              </p:cNvSpPr>
              <p:nvPr/>
            </p:nvSpPr>
            <p:spPr bwMode="auto">
              <a:xfrm>
                <a:off x="0" y="4"/>
                <a:ext cx="224" cy="225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fr-FR" sz="2187"/>
              </a:p>
            </p:txBody>
          </p:sp>
          <p:sp>
            <p:nvSpPr>
              <p:cNvPr id="32" name="Rectangle 59"/>
              <p:cNvSpPr>
                <a:spLocks/>
              </p:cNvSpPr>
              <p:nvPr/>
            </p:nvSpPr>
            <p:spPr bwMode="auto">
              <a:xfrm>
                <a:off x="41" y="0"/>
                <a:ext cx="144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cs typeface="Calibri" charset="0"/>
                  </a:rPr>
                  <a:t>4</a:t>
                </a:r>
              </a:p>
            </p:txBody>
          </p:sp>
        </p:grpSp>
        <p:sp>
          <p:nvSpPr>
            <p:cNvPr id="29" name="Line 61"/>
            <p:cNvSpPr>
              <a:spLocks noChangeShapeType="1"/>
            </p:cNvSpPr>
            <p:nvPr/>
          </p:nvSpPr>
          <p:spPr bwMode="auto">
            <a:xfrm flipH="1">
              <a:off x="731" y="76"/>
              <a:ext cx="0" cy="10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 sz="2187"/>
            </a:p>
          </p:txBody>
        </p:sp>
        <p:sp>
          <p:nvSpPr>
            <p:cNvPr id="30" name="Line 62"/>
            <p:cNvSpPr>
              <a:spLocks noChangeShapeType="1"/>
            </p:cNvSpPr>
            <p:nvPr/>
          </p:nvSpPr>
          <p:spPr bwMode="auto">
            <a:xfrm>
              <a:off x="2263" y="80"/>
              <a:ext cx="0" cy="106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 sz="2187"/>
            </a:p>
          </p:txBody>
        </p:sp>
      </p:grpSp>
      <p:sp>
        <p:nvSpPr>
          <p:cNvPr id="54" name="ZoneTexte 53"/>
          <p:cNvSpPr txBox="1"/>
          <p:nvPr/>
        </p:nvSpPr>
        <p:spPr>
          <a:xfrm>
            <a:off x="6593178" y="1125163"/>
            <a:ext cx="5045065" cy="76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87" dirty="0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fr-FR" sz="2187" dirty="0">
                <a:solidFill>
                  <a:srgbClr val="FF0000"/>
                </a:solidFill>
                <a:latin typeface="Comic Sans MS" pitchFamily="66" charset="0"/>
              </a:rPr>
              <a:t>nterférences quantiques </a:t>
            </a:r>
          </a:p>
          <a:p>
            <a:r>
              <a:rPr lang="fr-FR" sz="2187" dirty="0">
                <a:solidFill>
                  <a:srgbClr val="FF0000"/>
                </a:solidFill>
                <a:latin typeface="Comic Sans MS" pitchFamily="66" charset="0"/>
              </a:rPr>
              <a:t>à 2 particules</a:t>
            </a:r>
            <a:endParaRPr lang="fr-FR" sz="2187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07" name="Groupe 106"/>
          <p:cNvGrpSpPr/>
          <p:nvPr/>
        </p:nvGrpSpPr>
        <p:grpSpPr>
          <a:xfrm>
            <a:off x="7166552" y="4284059"/>
            <a:ext cx="1718891" cy="1775047"/>
            <a:chOff x="6507583" y="3698008"/>
            <a:chExt cx="1559347" cy="1610290"/>
          </a:xfrm>
        </p:grpSpPr>
        <p:sp>
          <p:nvSpPr>
            <p:cNvPr id="84" name="Line 28"/>
            <p:cNvSpPr>
              <a:spLocks noChangeShapeType="1"/>
            </p:cNvSpPr>
            <p:nvPr/>
          </p:nvSpPr>
          <p:spPr bwMode="auto">
            <a:xfrm flipH="1">
              <a:off x="7296744" y="3711403"/>
              <a:ext cx="0" cy="119211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187"/>
            </a:p>
          </p:txBody>
        </p:sp>
        <p:sp>
          <p:nvSpPr>
            <p:cNvPr id="85" name="Oval 29"/>
            <p:cNvSpPr>
              <a:spLocks/>
            </p:cNvSpPr>
            <p:nvPr/>
          </p:nvSpPr>
          <p:spPr bwMode="auto">
            <a:xfrm>
              <a:off x="6583485" y="3698008"/>
              <a:ext cx="171896" cy="171897"/>
            </a:xfrm>
            <a:prstGeom prst="ellipse">
              <a:avLst/>
            </a:prstGeom>
            <a:solidFill>
              <a:srgbClr val="2E5FFA"/>
            </a:solidFill>
            <a:ln w="38100" cap="flat">
              <a:solidFill>
                <a:srgbClr val="29008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187"/>
            </a:p>
          </p:txBody>
        </p:sp>
        <p:sp>
          <p:nvSpPr>
            <p:cNvPr id="86" name="Oval 30"/>
            <p:cNvSpPr>
              <a:spLocks/>
            </p:cNvSpPr>
            <p:nvPr/>
          </p:nvSpPr>
          <p:spPr bwMode="auto">
            <a:xfrm>
              <a:off x="7823595" y="3698008"/>
              <a:ext cx="173013" cy="171897"/>
            </a:xfrm>
            <a:prstGeom prst="ellipse">
              <a:avLst/>
            </a:prstGeom>
            <a:solidFill>
              <a:srgbClr val="2E5FFA"/>
            </a:solidFill>
            <a:ln w="38100" cap="flat">
              <a:solidFill>
                <a:srgbClr val="29008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187"/>
            </a:p>
          </p:txBody>
        </p:sp>
        <p:pic>
          <p:nvPicPr>
            <p:cNvPr id="87" name="Picture 31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9298" y="3894462"/>
              <a:ext cx="464344" cy="46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8" name="Picture 32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033" y="3894462"/>
              <a:ext cx="473273" cy="4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9" name="Picture 33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9298" y="4477124"/>
              <a:ext cx="473273" cy="4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0" name="Picture 34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336" y="4477124"/>
              <a:ext cx="473273" cy="4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91" name="Group 37"/>
            <p:cNvGrpSpPr>
              <a:grpSpLocks/>
            </p:cNvGrpSpPr>
            <p:nvPr/>
          </p:nvGrpSpPr>
          <p:grpSpPr bwMode="auto">
            <a:xfrm>
              <a:off x="6853608" y="4003850"/>
              <a:ext cx="250031" cy="255612"/>
              <a:chOff x="0" y="0"/>
              <a:chExt cx="223" cy="228"/>
            </a:xfrm>
          </p:grpSpPr>
          <p:sp>
            <p:nvSpPr>
              <p:cNvPr id="101" name="Oval 35"/>
              <p:cNvSpPr>
                <a:spLocks/>
              </p:cNvSpPr>
              <p:nvPr/>
            </p:nvSpPr>
            <p:spPr bwMode="auto">
              <a:xfrm>
                <a:off x="0" y="4"/>
                <a:ext cx="223" cy="224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 sz="2187"/>
              </a:p>
            </p:txBody>
          </p:sp>
          <p:sp>
            <p:nvSpPr>
              <p:cNvPr id="102" name="Rectangle 36"/>
              <p:cNvSpPr>
                <a:spLocks/>
              </p:cNvSpPr>
              <p:nvPr/>
            </p:nvSpPr>
            <p:spPr bwMode="auto">
              <a:xfrm>
                <a:off x="40" y="0"/>
                <a:ext cx="144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ea typeface="Calibri" charset="0"/>
                    <a:cs typeface="Calibri" charset="0"/>
                  </a:rPr>
                  <a:t>1</a:t>
                </a:r>
              </a:p>
            </p:txBody>
          </p:sp>
        </p:grpSp>
        <p:grpSp>
          <p:nvGrpSpPr>
            <p:cNvPr id="92" name="Group 40"/>
            <p:cNvGrpSpPr>
              <a:grpSpLocks/>
            </p:cNvGrpSpPr>
            <p:nvPr/>
          </p:nvGrpSpPr>
          <p:grpSpPr bwMode="auto">
            <a:xfrm>
              <a:off x="7484267" y="4003850"/>
              <a:ext cx="250031" cy="255612"/>
              <a:chOff x="0" y="0"/>
              <a:chExt cx="223" cy="228"/>
            </a:xfrm>
          </p:grpSpPr>
          <p:sp>
            <p:nvSpPr>
              <p:cNvPr id="99" name="Oval 38"/>
              <p:cNvSpPr>
                <a:spLocks/>
              </p:cNvSpPr>
              <p:nvPr/>
            </p:nvSpPr>
            <p:spPr bwMode="auto">
              <a:xfrm>
                <a:off x="0" y="4"/>
                <a:ext cx="223" cy="224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 sz="2187"/>
              </a:p>
            </p:txBody>
          </p:sp>
          <p:sp>
            <p:nvSpPr>
              <p:cNvPr id="100" name="Rectangle 39"/>
              <p:cNvSpPr>
                <a:spLocks/>
              </p:cNvSpPr>
              <p:nvPr/>
            </p:nvSpPr>
            <p:spPr bwMode="auto">
              <a:xfrm>
                <a:off x="40" y="0"/>
                <a:ext cx="144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ea typeface="Calibri" charset="0"/>
                    <a:cs typeface="Calibri" charset="0"/>
                  </a:rPr>
                  <a:t>2</a:t>
                </a:r>
              </a:p>
            </p:txBody>
          </p:sp>
        </p:grpSp>
        <p:grpSp>
          <p:nvGrpSpPr>
            <p:cNvPr id="93" name="Group 43"/>
            <p:cNvGrpSpPr>
              <a:grpSpLocks/>
            </p:cNvGrpSpPr>
            <p:nvPr/>
          </p:nvGrpSpPr>
          <p:grpSpPr bwMode="auto">
            <a:xfrm>
              <a:off x="6853608" y="4530702"/>
              <a:ext cx="250031" cy="254496"/>
              <a:chOff x="0" y="0"/>
              <a:chExt cx="223" cy="228"/>
            </a:xfrm>
          </p:grpSpPr>
          <p:sp>
            <p:nvSpPr>
              <p:cNvPr id="97" name="Oval 41"/>
              <p:cNvSpPr>
                <a:spLocks/>
              </p:cNvSpPr>
              <p:nvPr/>
            </p:nvSpPr>
            <p:spPr bwMode="auto">
              <a:xfrm>
                <a:off x="0" y="4"/>
                <a:ext cx="223" cy="224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 sz="2187"/>
              </a:p>
            </p:txBody>
          </p:sp>
          <p:sp>
            <p:nvSpPr>
              <p:cNvPr id="98" name="Rectangle 42"/>
              <p:cNvSpPr>
                <a:spLocks/>
              </p:cNvSpPr>
              <p:nvPr/>
            </p:nvSpPr>
            <p:spPr bwMode="auto">
              <a:xfrm>
                <a:off x="40" y="0"/>
                <a:ext cx="144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 dirty="0">
                    <a:ea typeface="Calibri" charset="0"/>
                    <a:cs typeface="Calibri" charset="0"/>
                  </a:rPr>
                  <a:t>3</a:t>
                </a:r>
              </a:p>
            </p:txBody>
          </p:sp>
        </p:grpSp>
        <p:grpSp>
          <p:nvGrpSpPr>
            <p:cNvPr id="94" name="Group 46"/>
            <p:cNvGrpSpPr>
              <a:grpSpLocks/>
            </p:cNvGrpSpPr>
            <p:nvPr/>
          </p:nvGrpSpPr>
          <p:grpSpPr bwMode="auto">
            <a:xfrm>
              <a:off x="7484267" y="4524005"/>
              <a:ext cx="250031" cy="254496"/>
              <a:chOff x="0" y="0"/>
              <a:chExt cx="223" cy="228"/>
            </a:xfrm>
          </p:grpSpPr>
          <p:sp>
            <p:nvSpPr>
              <p:cNvPr id="95" name="Oval 44"/>
              <p:cNvSpPr>
                <a:spLocks/>
              </p:cNvSpPr>
              <p:nvPr/>
            </p:nvSpPr>
            <p:spPr bwMode="auto">
              <a:xfrm>
                <a:off x="0" y="4"/>
                <a:ext cx="223" cy="224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 sz="2187"/>
              </a:p>
            </p:txBody>
          </p:sp>
          <p:sp>
            <p:nvSpPr>
              <p:cNvPr id="96" name="Rectangle 45"/>
              <p:cNvSpPr>
                <a:spLocks/>
              </p:cNvSpPr>
              <p:nvPr/>
            </p:nvSpPr>
            <p:spPr bwMode="auto">
              <a:xfrm>
                <a:off x="40" y="0"/>
                <a:ext cx="144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sz="1874">
                    <a:ea typeface="Calibri" charset="0"/>
                    <a:cs typeface="Calibri" charset="0"/>
                  </a:rPr>
                  <a:t>4</a:t>
                </a:r>
              </a:p>
            </p:txBody>
          </p:sp>
        </p:grpSp>
        <p:grpSp>
          <p:nvGrpSpPr>
            <p:cNvPr id="103" name="Group 51"/>
            <p:cNvGrpSpPr>
              <a:grpSpLocks/>
            </p:cNvGrpSpPr>
            <p:nvPr/>
          </p:nvGrpSpPr>
          <p:grpSpPr bwMode="auto">
            <a:xfrm>
              <a:off x="6507583" y="5051569"/>
              <a:ext cx="1559347" cy="256729"/>
              <a:chOff x="0" y="0"/>
              <a:chExt cx="1397" cy="229"/>
            </a:xfrm>
          </p:grpSpPr>
          <p:sp>
            <p:nvSpPr>
              <p:cNvPr id="104" name="Oval 48"/>
              <p:cNvSpPr>
                <a:spLocks/>
              </p:cNvSpPr>
              <p:nvPr/>
            </p:nvSpPr>
            <p:spPr bwMode="auto">
              <a:xfrm>
                <a:off x="68" y="37"/>
                <a:ext cx="154" cy="154"/>
              </a:xfrm>
              <a:prstGeom prst="ellipse">
                <a:avLst/>
              </a:prstGeom>
              <a:solidFill>
                <a:srgbClr val="2E5FFA"/>
              </a:solidFill>
              <a:ln w="38100" cap="flat">
                <a:solidFill>
                  <a:srgbClr val="2900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187"/>
              </a:p>
            </p:txBody>
          </p:sp>
          <p:sp>
            <p:nvSpPr>
              <p:cNvPr id="105" name="Oval 49"/>
              <p:cNvSpPr>
                <a:spLocks/>
              </p:cNvSpPr>
              <p:nvPr/>
            </p:nvSpPr>
            <p:spPr bwMode="auto">
              <a:xfrm>
                <a:off x="1179" y="37"/>
                <a:ext cx="155" cy="154"/>
              </a:xfrm>
              <a:prstGeom prst="ellipse">
                <a:avLst/>
              </a:prstGeom>
              <a:solidFill>
                <a:srgbClr val="2E5FFA"/>
              </a:solidFill>
              <a:ln w="38100" cap="flat">
                <a:solidFill>
                  <a:srgbClr val="2900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187"/>
              </a:p>
            </p:txBody>
          </p:sp>
          <p:sp>
            <p:nvSpPr>
              <p:cNvPr id="106" name="AutoShape 50"/>
              <p:cNvSpPr>
                <a:spLocks/>
              </p:cNvSpPr>
              <p:nvPr/>
            </p:nvSpPr>
            <p:spPr bwMode="auto">
              <a:xfrm>
                <a:off x="0" y="0"/>
                <a:ext cx="1397" cy="229"/>
              </a:xfrm>
              <a:prstGeom prst="roundRect">
                <a:avLst>
                  <a:gd name="adj" fmla="val 50000"/>
                </a:avLst>
              </a:prstGeom>
              <a:noFill/>
              <a:ln w="38100" cap="flat">
                <a:solidFill>
                  <a:srgbClr val="66B132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187"/>
              </a:p>
            </p:txBody>
          </p:sp>
        </p:grpSp>
      </p:grpSp>
      <p:cxnSp>
        <p:nvCxnSpPr>
          <p:cNvPr id="55" name="Connecteur droit 54"/>
          <p:cNvCxnSpPr/>
          <p:nvPr/>
        </p:nvCxnSpPr>
        <p:spPr>
          <a:xfrm>
            <a:off x="7002907" y="3985673"/>
            <a:ext cx="2229514" cy="2256631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 flipV="1">
            <a:off x="6921698" y="3956555"/>
            <a:ext cx="2229514" cy="2256631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98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 bwMode="auto">
          <a:xfrm>
            <a:off x="725398" y="-37776"/>
            <a:ext cx="9292101" cy="9980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The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anyon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collider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, </a:t>
            </a:r>
            <a:r>
              <a:rPr lang="fr-FR" sz="2800" dirty="0" err="1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Rosenow</a:t>
            </a:r>
            <a:r>
              <a:rPr lang="fr-FR" sz="2800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 et al., </a:t>
            </a:r>
            <a:endParaRPr lang="fr-FR" sz="2800" dirty="0" smtClean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  <a:p>
            <a:pPr algn="ctr">
              <a:defRPr/>
            </a:pPr>
            <a:r>
              <a:rPr lang="fr-FR" sz="2800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Phys</a:t>
            </a:r>
            <a:r>
              <a:rPr lang="fr-FR" sz="2800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. </a:t>
            </a:r>
            <a:r>
              <a:rPr lang="fr-FR" sz="2800" dirty="0" err="1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Rev</a:t>
            </a:r>
            <a:r>
              <a:rPr lang="fr-FR" sz="2800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. </a:t>
            </a:r>
            <a:r>
              <a:rPr lang="fr-FR" sz="2800" dirty="0" err="1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Lett</a:t>
            </a:r>
            <a:r>
              <a:rPr lang="fr-FR" sz="2800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  </a:t>
            </a:r>
            <a:r>
              <a:rPr lang="fr-FR" sz="2800" b="1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116</a:t>
            </a:r>
            <a:r>
              <a:rPr lang="fr-FR" sz="2800" dirty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, 156802 (2016</a:t>
            </a:r>
            <a:r>
              <a:rPr lang="fr-FR" sz="2800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)</a:t>
            </a:r>
            <a:endParaRPr lang="fr-FR" sz="2800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5371449" y="1976052"/>
                <a:ext cx="3978717" cy="319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(0,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),</m:t>
                          </m:r>
                          <m:sSub>
                            <m:sSub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𝜋𝛿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𝑠𝑔𝑛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449" y="1976052"/>
                <a:ext cx="3978717" cy="319062"/>
              </a:xfrm>
              <a:prstGeom prst="rect">
                <a:avLst/>
              </a:prstGeom>
              <a:blipFill>
                <a:blip r:embed="rId3"/>
                <a:stretch>
                  <a:fillRect r="-1685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3414249" y="1195231"/>
            <a:ext cx="678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b</a:t>
            </a:r>
            <a:r>
              <a:rPr lang="fr-FR" sz="1800" dirty="0" err="1" smtClean="0"/>
              <a:t>osonic</a:t>
            </a:r>
            <a:r>
              <a:rPr lang="fr-FR" sz="1800" dirty="0" smtClean="0"/>
              <a:t> </a:t>
            </a:r>
            <a:r>
              <a:rPr lang="fr-FR" sz="1800" dirty="0" err="1" smtClean="0"/>
              <a:t>fields</a:t>
            </a:r>
            <a:r>
              <a:rPr lang="fr-FR" sz="1800" dirty="0" smtClean="0"/>
              <a:t> </a:t>
            </a:r>
            <a:r>
              <a:rPr lang="fr-FR" sz="1800" dirty="0" err="1" smtClean="0"/>
              <a:t>describe</a:t>
            </a:r>
            <a:r>
              <a:rPr lang="fr-FR" sz="1800" dirty="0" smtClean="0"/>
              <a:t> charge </a:t>
            </a:r>
            <a:r>
              <a:rPr lang="fr-FR" sz="1800" dirty="0" err="1" smtClean="0"/>
              <a:t>fluctuatoins</a:t>
            </a:r>
            <a:r>
              <a:rPr lang="fr-FR" sz="1800" dirty="0" smtClean="0"/>
              <a:t> at the input of the </a:t>
            </a:r>
            <a:r>
              <a:rPr lang="fr-FR" sz="1800" dirty="0" err="1" smtClean="0"/>
              <a:t>collider</a:t>
            </a:r>
            <a:endParaRPr lang="fr-FR" sz="1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452316" y="3092678"/>
            <a:ext cx="426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/>
              <a:t>Poissonian</a:t>
            </a:r>
            <a:r>
              <a:rPr lang="fr-FR" sz="1800" dirty="0" smtClean="0"/>
              <a:t> </a:t>
            </a:r>
            <a:r>
              <a:rPr lang="fr-FR" sz="1800" dirty="0" err="1" smtClean="0"/>
              <a:t>emission</a:t>
            </a:r>
            <a:r>
              <a:rPr lang="fr-FR" sz="1800" dirty="0" smtClean="0"/>
              <a:t> of </a:t>
            </a:r>
            <a:r>
              <a:rPr lang="fr-FR" sz="1800" dirty="0" err="1" smtClean="0"/>
              <a:t>quasiparticles</a:t>
            </a:r>
            <a:r>
              <a:rPr lang="fr-FR" sz="1800" dirty="0" smtClean="0"/>
              <a:t> at inputs 1 and 2:</a:t>
            </a:r>
            <a:endParaRPr lang="fr-FR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5452316" y="2590290"/>
                <a:ext cx="2933880" cy="295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316" y="2590290"/>
                <a:ext cx="2933880" cy="295594"/>
              </a:xfrm>
              <a:prstGeom prst="rect">
                <a:avLst/>
              </a:prstGeom>
              <a:blipFill>
                <a:blip r:embed="rId4"/>
                <a:stretch>
                  <a:fillRect l="-1245" t="-6250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435368" y="3683448"/>
                <a:ext cx="3421258" cy="4449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(0)</m:t>
                          </m:r>
                        </m:sup>
                      </m:sSubSup>
                      <m:d>
                        <m:dPr>
                          <m:ctrlP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𝜋𝜆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368" y="3683448"/>
                <a:ext cx="3421258" cy="444930"/>
              </a:xfrm>
              <a:prstGeom prst="rect">
                <a:avLst/>
              </a:prstGeom>
              <a:blipFill>
                <a:blip r:embed="rId5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e 26"/>
          <p:cNvGrpSpPr/>
          <p:nvPr/>
        </p:nvGrpSpPr>
        <p:grpSpPr>
          <a:xfrm>
            <a:off x="5452316" y="4947964"/>
            <a:ext cx="2560880" cy="401408"/>
            <a:chOff x="5480149" y="5771692"/>
            <a:chExt cx="2560880" cy="401408"/>
          </a:xfrm>
        </p:grpSpPr>
        <p:sp>
          <p:nvSpPr>
            <p:cNvPr id="20" name="ZoneTexte 19"/>
            <p:cNvSpPr txBox="1"/>
            <p:nvPr/>
          </p:nvSpPr>
          <p:spPr>
            <a:xfrm>
              <a:off x="5480149" y="5771692"/>
              <a:ext cx="1558119" cy="397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err="1" smtClean="0"/>
                <a:t>Laughlin</a:t>
              </a:r>
              <a:r>
                <a:rPr lang="fr-FR" sz="1800" dirty="0" smtClean="0"/>
                <a:t> case:</a:t>
              </a:r>
              <a:r>
                <a:rPr lang="fr-FR" dirty="0" smtClean="0"/>
                <a:t> 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937907" y="5803768"/>
                  <a:ext cx="11031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=1/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907" y="5803768"/>
                  <a:ext cx="110312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e 20"/>
          <p:cNvGrpSpPr/>
          <p:nvPr/>
        </p:nvGrpSpPr>
        <p:grpSpPr>
          <a:xfrm>
            <a:off x="5435368" y="5348346"/>
            <a:ext cx="4121834" cy="400110"/>
            <a:chOff x="5136833" y="6525806"/>
            <a:chExt cx="4121834" cy="400110"/>
          </a:xfrm>
        </p:grpSpPr>
        <p:sp>
          <p:nvSpPr>
            <p:cNvPr id="22" name="ZoneTexte 21"/>
            <p:cNvSpPr txBox="1"/>
            <p:nvPr/>
          </p:nvSpPr>
          <p:spPr>
            <a:xfrm>
              <a:off x="5136833" y="6541195"/>
              <a:ext cx="4121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but     </a:t>
              </a:r>
              <a:r>
                <a:rPr lang="fr-FR" sz="1800" dirty="0" err="1" smtClean="0"/>
                <a:t>can</a:t>
              </a:r>
              <a:r>
                <a:rPr lang="fr-FR" sz="1800" dirty="0" smtClean="0"/>
                <a:t> </a:t>
              </a:r>
              <a:r>
                <a:rPr lang="fr-FR" sz="1800" dirty="0" err="1" smtClean="0"/>
                <a:t>be</a:t>
              </a:r>
              <a:r>
                <a:rPr lang="fr-FR" sz="1800" dirty="0" smtClean="0"/>
                <a:t> </a:t>
              </a:r>
              <a:r>
                <a:rPr lang="fr-FR" sz="1800" dirty="0" err="1" smtClean="0"/>
                <a:t>renormalized</a:t>
              </a:r>
              <a:r>
                <a:rPr lang="fr-FR" sz="1800" dirty="0" smtClean="0"/>
                <a:t> by interactions</a:t>
              </a:r>
              <a:endParaRPr lang="fr-FR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484647" y="6525806"/>
                  <a:ext cx="37978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4647" y="6525806"/>
                  <a:ext cx="379783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452316" y="4274218"/>
                <a:ext cx="434003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FR" sz="1800" dirty="0" smtClean="0"/>
                  <a:t> random (</a:t>
                </a:r>
                <a:r>
                  <a:rPr lang="fr-FR" sz="1800" dirty="0" err="1" smtClean="0"/>
                  <a:t>poissonian</a:t>
                </a:r>
                <a:r>
                  <a:rPr lang="fr-FR" sz="1800" dirty="0" smtClean="0"/>
                  <a:t>) variable, </a:t>
                </a:r>
                <a:r>
                  <a:rPr lang="fr-FR" sz="1800" dirty="0" err="1" smtClean="0"/>
                  <a:t>number</a:t>
                </a:r>
                <a:r>
                  <a:rPr lang="fr-FR" sz="1800" dirty="0" smtClean="0"/>
                  <a:t> of </a:t>
                </a:r>
                <a:r>
                  <a:rPr lang="fr-FR" sz="1800" dirty="0" err="1" smtClean="0"/>
                  <a:t>quasiparticles</a:t>
                </a:r>
                <a:r>
                  <a:rPr lang="fr-FR" sz="1800" dirty="0" smtClean="0"/>
                  <a:t> </a:t>
                </a:r>
                <a:r>
                  <a:rPr lang="fr-FR" sz="1800" dirty="0" err="1" smtClean="0"/>
                  <a:t>emitted</a:t>
                </a:r>
                <a:r>
                  <a:rPr lang="fr-FR" sz="1800" dirty="0" smtClean="0"/>
                  <a:t> in time t</a:t>
                </a:r>
                <a:endParaRPr lang="fr-FR" sz="18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316" y="4274218"/>
                <a:ext cx="4340034" cy="646331"/>
              </a:xfrm>
              <a:prstGeom prst="rect">
                <a:avLst/>
              </a:prstGeom>
              <a:blipFill>
                <a:blip r:embed="rId10"/>
                <a:stretch>
                  <a:fillRect l="-1124"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2378210" y="6216033"/>
            <a:ext cx="7505977" cy="808586"/>
            <a:chOff x="2440554" y="6669900"/>
            <a:chExt cx="7505977" cy="808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2440555" y="6754413"/>
                  <a:ext cx="7351243" cy="6690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sub>
                        </m:sSub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2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𝑞𝑇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=1−</m:t>
                        </m:r>
                        <m:f>
                          <m:f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fr-F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𝜋𝜆</m:t>
                                    </m:r>
                                  </m:e>
                                </m:d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fr-F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𝜋𝛿</m:t>
                                    </m:r>
                                  </m:e>
                                </m:d>
                              </m:e>
                            </m:func>
                          </m:den>
                        </m:f>
                        <m:f>
                          <m:f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1−2</m:t>
                            </m:r>
                            <m: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den>
                        </m:f>
                        <m:r>
                          <a:rPr lang="fr-FR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=−2   (</m:t>
                        </m:r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FR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fr-FR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l-GR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  <m:r>
                          <a:rPr lang="fr-FR" sz="18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1/3)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0555" y="6754413"/>
                  <a:ext cx="7351243" cy="66909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2440554" y="6669900"/>
              <a:ext cx="7505977" cy="80858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2" y="2022687"/>
            <a:ext cx="3782415" cy="347381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76281" y="1192522"/>
            <a:ext cx="5353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Chiral </a:t>
            </a:r>
            <a:r>
              <a:rPr lang="fr-FR" sz="1800" dirty="0" err="1" smtClean="0"/>
              <a:t>Luttinger</a:t>
            </a:r>
            <a:r>
              <a:rPr lang="fr-FR" sz="1800" dirty="0" smtClean="0"/>
              <a:t> </a:t>
            </a:r>
            <a:r>
              <a:rPr lang="fr-FR" sz="1800" dirty="0" err="1" smtClean="0"/>
              <a:t>liquid</a:t>
            </a:r>
            <a:r>
              <a:rPr lang="fr-FR" sz="1800" dirty="0"/>
              <a:t> </a:t>
            </a:r>
            <a:r>
              <a:rPr lang="fr-FR" sz="1800" dirty="0" smtClean="0"/>
              <a:t>description: </a:t>
            </a:r>
            <a:endParaRPr lang="fr-FR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88233" y="5702097"/>
                <a:ext cx="1489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33" y="5702097"/>
                <a:ext cx="148976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88457" y="6176491"/>
                <a:ext cx="19497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fr-FR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57" y="6176491"/>
                <a:ext cx="194970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76281" y="6598118"/>
                <a:ext cx="18088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fr-FR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fr-FR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81" y="6598118"/>
                <a:ext cx="1808892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88233" y="7039926"/>
                <a:ext cx="18088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33" y="7039926"/>
                <a:ext cx="1808892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70354" y="5662254"/>
            <a:ext cx="2019958" cy="18371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7536508" y="1964944"/>
            <a:ext cx="343957" cy="370727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69958" y="1598896"/>
                <a:ext cx="4210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958" y="1598896"/>
                <a:ext cx="421013" cy="400110"/>
              </a:xfrm>
              <a:prstGeom prst="rect">
                <a:avLst/>
              </a:prstGeom>
              <a:blipFill>
                <a:blip r:embed="rId17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4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95" y="2179808"/>
            <a:ext cx="5946175" cy="4460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93"/>
              <p:cNvSpPr/>
              <p:nvPr/>
            </p:nvSpPr>
            <p:spPr>
              <a:xfrm>
                <a:off x="1902695" y="103250"/>
                <a:ext cx="7409105" cy="594962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wrap="square" lIns="89992" tIns="46795" rIns="89992" bIns="46795" compatLnSpc="0">
                <a:spAutoFit/>
              </a:bodyPr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None/>
                  <a:defRPr sz="3200"/>
                </a:pPr>
                <a:r>
                  <a:rPr lang="fr-FR" sz="3197" dirty="0" smtClean="0">
                    <a:solidFill>
                      <a:srgbClr val="FFFFFF"/>
                    </a:solidFill>
                    <a:latin typeface="Calibri" pitchFamily="34" charset="0"/>
                    <a:ea typeface="DejaVu Sans" pitchFamily="2"/>
                    <a:cs typeface="DejaVu Sans" pitchFamily="2"/>
                  </a:rPr>
                  <a:t>Anyon collisions,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3197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19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3197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fr-FR" sz="3197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FR" sz="3197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fr-FR" sz="3197" dirty="0">
                  <a:solidFill>
                    <a:srgbClr val="FFFFFF"/>
                  </a:solidFill>
                  <a:latin typeface="Calibri" pitchFamily="34" charset="0"/>
                  <a:ea typeface="DejaVu Sans" pitchFamily="2"/>
                  <a:cs typeface="DejaVu Sans" pitchFamily="2"/>
                </a:endParaRPr>
              </a:p>
            </p:txBody>
          </p:sp>
        </mc:Choice>
        <mc:Fallback xmlns="">
          <p:sp>
            <p:nvSpPr>
              <p:cNvPr id="14" name="Text Box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695" y="103250"/>
                <a:ext cx="7409105" cy="594962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14286" b="-32653"/>
                </a:stretch>
              </a:blipFill>
              <a:ln>
                <a:noFill/>
                <a:prstDash val="soli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277555" y="6684743"/>
                <a:ext cx="7427418" cy="499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Very good agreement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predictions</a:t>
                </a:r>
                <a:r>
                  <a:rPr lang="fr-FR" dirty="0" smtClean="0"/>
                  <a:t> for </a:t>
                </a:r>
                <a:r>
                  <a:rPr lang="fr-FR" dirty="0" err="1" smtClean="0"/>
                  <a:t>anyon</a:t>
                </a:r>
                <a:r>
                  <a:rPr lang="fr-FR" dirty="0" smtClean="0"/>
                  <a:t> collisions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555" y="6684743"/>
                <a:ext cx="7427418" cy="499239"/>
              </a:xfrm>
              <a:prstGeom prst="rect">
                <a:avLst/>
              </a:prstGeom>
              <a:blipFill>
                <a:blip r:embed="rId4"/>
                <a:stretch>
                  <a:fillRect l="-821" b="-86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2307287" y="7051844"/>
            <a:ext cx="58217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fr-FR" sz="1800" dirty="0" err="1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Rosenow</a:t>
            </a:r>
            <a:r>
              <a:rPr lang="fr-FR" sz="18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et al</a:t>
            </a:r>
            <a:r>
              <a:rPr lang="fr-FR" sz="1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., Phys. </a:t>
            </a:r>
            <a:r>
              <a:rPr lang="fr-FR" sz="1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Rev</a:t>
            </a:r>
            <a:r>
              <a:rPr lang="fr-FR" sz="1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fr-FR" sz="18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Lett</a:t>
            </a:r>
            <a:r>
              <a:rPr lang="fr-FR" sz="1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fr-FR" sz="1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116</a:t>
            </a:r>
            <a:r>
              <a:rPr lang="fr-FR" sz="1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156802 (2016</a:t>
            </a:r>
            <a:r>
              <a:rPr lang="fr-FR" sz="18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endParaRPr lang="fr-FR" sz="1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460556" y="1151361"/>
            <a:ext cx="7124873" cy="1075764"/>
            <a:chOff x="1001288" y="1187479"/>
            <a:chExt cx="7124873" cy="1075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2707497" y="1526406"/>
                  <a:ext cx="97552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497" y="1526406"/>
                  <a:ext cx="975523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042342" y="1525047"/>
                  <a:ext cx="14880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342" y="1525047"/>
                  <a:ext cx="148803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119471" y="1317709"/>
                  <a:ext cx="18088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fr-FR" sz="1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fr-F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9471" y="1317709"/>
                  <a:ext cx="1808893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119471" y="1776484"/>
                  <a:ext cx="18088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fr-FR" sz="1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fr-F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9471" y="1776484"/>
                  <a:ext cx="1808893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Accolade ouvrante 2"/>
            <p:cNvSpPr/>
            <p:nvPr/>
          </p:nvSpPr>
          <p:spPr>
            <a:xfrm>
              <a:off x="3945299" y="1421242"/>
              <a:ext cx="174172" cy="628296"/>
            </a:xfrm>
            <a:prstGeom prst="leftBrace">
              <a:avLst>
                <a:gd name="adj1" fmla="val 8333"/>
                <a:gd name="adj2" fmla="val 49422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lèche droite 3"/>
            <p:cNvSpPr/>
            <p:nvPr/>
          </p:nvSpPr>
          <p:spPr>
            <a:xfrm>
              <a:off x="6190643" y="1592691"/>
              <a:ext cx="562708" cy="2561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928183" y="1536092"/>
                  <a:ext cx="11033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  <m:r>
                              <a:rPr lang="fr-FR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8183" y="1536092"/>
                  <a:ext cx="1103314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 4"/>
            <p:cNvSpPr/>
            <p:nvPr/>
          </p:nvSpPr>
          <p:spPr>
            <a:xfrm>
              <a:off x="1001288" y="1187479"/>
              <a:ext cx="7124873" cy="107576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007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"/>
          <a:stretch/>
        </p:blipFill>
        <p:spPr>
          <a:xfrm>
            <a:off x="-3155" y="998883"/>
            <a:ext cx="3921438" cy="2894508"/>
          </a:xfrm>
          <a:prstGeom prst="rect">
            <a:avLst/>
          </a:prstGeom>
        </p:spPr>
      </p:pic>
      <p:cxnSp>
        <p:nvCxnSpPr>
          <p:cNvPr id="53" name="Connecteur droit 52"/>
          <p:cNvCxnSpPr/>
          <p:nvPr/>
        </p:nvCxnSpPr>
        <p:spPr>
          <a:xfrm>
            <a:off x="956818" y="1258510"/>
            <a:ext cx="164248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288781" y="1135127"/>
            <a:ext cx="0" cy="2239831"/>
          </a:xfrm>
          <a:prstGeom prst="straightConnector1">
            <a:avLst/>
          </a:prstGeom>
          <a:ln w="19050">
            <a:solidFill>
              <a:schemeClr val="tx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12583" y="1195922"/>
            <a:ext cx="29527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/>
              <a:t>z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266471" y="1187495"/>
            <a:ext cx="4409814" cy="2075229"/>
            <a:chOff x="2901499" y="1470109"/>
            <a:chExt cx="4409814" cy="2075229"/>
          </a:xfrm>
        </p:grpSpPr>
        <p:sp>
          <p:nvSpPr>
            <p:cNvPr id="56" name="Forme libre 55"/>
            <p:cNvSpPr/>
            <p:nvPr/>
          </p:nvSpPr>
          <p:spPr>
            <a:xfrm>
              <a:off x="4715268" y="2231259"/>
              <a:ext cx="894076" cy="262318"/>
            </a:xfrm>
            <a:custGeom>
              <a:avLst/>
              <a:gdLst>
                <a:gd name="connsiteX0" fmla="*/ 0 w 1057275"/>
                <a:gd name="connsiteY0" fmla="*/ 381000 h 392316"/>
                <a:gd name="connsiteX1" fmla="*/ 428625 w 1057275"/>
                <a:gd name="connsiteY1" fmla="*/ 371475 h 392316"/>
                <a:gd name="connsiteX2" fmla="*/ 904875 w 1057275"/>
                <a:gd name="connsiteY2" fmla="*/ 190500 h 392316"/>
                <a:gd name="connsiteX3" fmla="*/ 962025 w 1057275"/>
                <a:gd name="connsiteY3" fmla="*/ 142875 h 392316"/>
                <a:gd name="connsiteX4" fmla="*/ 1057275 w 1057275"/>
                <a:gd name="connsiteY4" fmla="*/ 0 h 392316"/>
                <a:gd name="connsiteX5" fmla="*/ 1057275 w 1057275"/>
                <a:gd name="connsiteY5" fmla="*/ 0 h 392316"/>
                <a:gd name="connsiteX0" fmla="*/ 0 w 1057275"/>
                <a:gd name="connsiteY0" fmla="*/ 381000 h 389053"/>
                <a:gd name="connsiteX1" fmla="*/ 428625 w 1057275"/>
                <a:gd name="connsiteY1" fmla="*/ 371475 h 389053"/>
                <a:gd name="connsiteX2" fmla="*/ 904875 w 1057275"/>
                <a:gd name="connsiteY2" fmla="*/ 190500 h 389053"/>
                <a:gd name="connsiteX3" fmla="*/ 962025 w 1057275"/>
                <a:gd name="connsiteY3" fmla="*/ 142875 h 389053"/>
                <a:gd name="connsiteX4" fmla="*/ 1057275 w 1057275"/>
                <a:gd name="connsiteY4" fmla="*/ 0 h 389053"/>
                <a:gd name="connsiteX5" fmla="*/ 1057275 w 1057275"/>
                <a:gd name="connsiteY5" fmla="*/ 0 h 389053"/>
                <a:gd name="connsiteX0" fmla="*/ 0 w 1057275"/>
                <a:gd name="connsiteY0" fmla="*/ 381000 h 381190"/>
                <a:gd name="connsiteX1" fmla="*/ 476250 w 1057275"/>
                <a:gd name="connsiteY1" fmla="*/ 342900 h 381190"/>
                <a:gd name="connsiteX2" fmla="*/ 904875 w 1057275"/>
                <a:gd name="connsiteY2" fmla="*/ 190500 h 381190"/>
                <a:gd name="connsiteX3" fmla="*/ 962025 w 1057275"/>
                <a:gd name="connsiteY3" fmla="*/ 142875 h 381190"/>
                <a:gd name="connsiteX4" fmla="*/ 1057275 w 1057275"/>
                <a:gd name="connsiteY4" fmla="*/ 0 h 381190"/>
                <a:gd name="connsiteX5" fmla="*/ 1057275 w 1057275"/>
                <a:gd name="connsiteY5" fmla="*/ 0 h 381190"/>
                <a:gd name="connsiteX0" fmla="*/ 0 w 1096220"/>
                <a:gd name="connsiteY0" fmla="*/ 381000 h 381771"/>
                <a:gd name="connsiteX1" fmla="*/ 476250 w 1096220"/>
                <a:gd name="connsiteY1" fmla="*/ 342900 h 381771"/>
                <a:gd name="connsiteX2" fmla="*/ 1076325 w 1096220"/>
                <a:gd name="connsiteY2" fmla="*/ 123825 h 381771"/>
                <a:gd name="connsiteX3" fmla="*/ 962025 w 1096220"/>
                <a:gd name="connsiteY3" fmla="*/ 142875 h 381771"/>
                <a:gd name="connsiteX4" fmla="*/ 1057275 w 1096220"/>
                <a:gd name="connsiteY4" fmla="*/ 0 h 381771"/>
                <a:gd name="connsiteX5" fmla="*/ 1057275 w 1096220"/>
                <a:gd name="connsiteY5" fmla="*/ 0 h 381771"/>
                <a:gd name="connsiteX0" fmla="*/ 0 w 1096220"/>
                <a:gd name="connsiteY0" fmla="*/ 381000 h 381771"/>
                <a:gd name="connsiteX1" fmla="*/ 476250 w 1096220"/>
                <a:gd name="connsiteY1" fmla="*/ 342900 h 381771"/>
                <a:gd name="connsiteX2" fmla="*/ 1076325 w 1096220"/>
                <a:gd name="connsiteY2" fmla="*/ 123825 h 381771"/>
                <a:gd name="connsiteX3" fmla="*/ 962025 w 1096220"/>
                <a:gd name="connsiteY3" fmla="*/ 142875 h 381771"/>
                <a:gd name="connsiteX4" fmla="*/ 1057275 w 1096220"/>
                <a:gd name="connsiteY4" fmla="*/ 0 h 381771"/>
                <a:gd name="connsiteX0" fmla="*/ 0 w 1096220"/>
                <a:gd name="connsiteY0" fmla="*/ 266031 h 266802"/>
                <a:gd name="connsiteX1" fmla="*/ 476250 w 1096220"/>
                <a:gd name="connsiteY1" fmla="*/ 227931 h 266802"/>
                <a:gd name="connsiteX2" fmla="*/ 1076325 w 1096220"/>
                <a:gd name="connsiteY2" fmla="*/ 8856 h 266802"/>
                <a:gd name="connsiteX3" fmla="*/ 962025 w 1096220"/>
                <a:gd name="connsiteY3" fmla="*/ 27906 h 266802"/>
                <a:gd name="connsiteX0" fmla="*/ 0 w 1076325"/>
                <a:gd name="connsiteY0" fmla="*/ 257175 h 257946"/>
                <a:gd name="connsiteX1" fmla="*/ 476250 w 1076325"/>
                <a:gd name="connsiteY1" fmla="*/ 219075 h 257946"/>
                <a:gd name="connsiteX2" fmla="*/ 1076325 w 1076325"/>
                <a:gd name="connsiteY2" fmla="*/ 0 h 257946"/>
                <a:gd name="connsiteX0" fmla="*/ 0 w 1066800"/>
                <a:gd name="connsiteY0" fmla="*/ 257175 h 257945"/>
                <a:gd name="connsiteX1" fmla="*/ 476250 w 1066800"/>
                <a:gd name="connsiteY1" fmla="*/ 219075 h 257945"/>
                <a:gd name="connsiteX2" fmla="*/ 1066800 w 1066800"/>
                <a:gd name="connsiteY2" fmla="*/ 0 h 257945"/>
                <a:gd name="connsiteX0" fmla="*/ 0 w 1066800"/>
                <a:gd name="connsiteY0" fmla="*/ 257175 h 257945"/>
                <a:gd name="connsiteX1" fmla="*/ 476250 w 1066800"/>
                <a:gd name="connsiteY1" fmla="*/ 219075 h 257945"/>
                <a:gd name="connsiteX2" fmla="*/ 1066800 w 1066800"/>
                <a:gd name="connsiteY2" fmla="*/ 0 h 257945"/>
                <a:gd name="connsiteX0" fmla="*/ 0 w 1066800"/>
                <a:gd name="connsiteY0" fmla="*/ 257175 h 257284"/>
                <a:gd name="connsiteX1" fmla="*/ 476250 w 1066800"/>
                <a:gd name="connsiteY1" fmla="*/ 219075 h 257284"/>
                <a:gd name="connsiteX2" fmla="*/ 847725 w 1066800"/>
                <a:gd name="connsiteY2" fmla="*/ 114301 h 257284"/>
                <a:gd name="connsiteX3" fmla="*/ 1066800 w 1066800"/>
                <a:gd name="connsiteY3" fmla="*/ 0 h 25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00" h="257284">
                  <a:moveTo>
                    <a:pt x="0" y="257175"/>
                  </a:moveTo>
                  <a:cubicBezTo>
                    <a:pt x="148431" y="258762"/>
                    <a:pt x="334963" y="242887"/>
                    <a:pt x="476250" y="219075"/>
                  </a:cubicBezTo>
                  <a:cubicBezTo>
                    <a:pt x="617538" y="195263"/>
                    <a:pt x="749300" y="150813"/>
                    <a:pt x="847725" y="114301"/>
                  </a:cubicBezTo>
                  <a:cubicBezTo>
                    <a:pt x="946150" y="77789"/>
                    <a:pt x="1011238" y="22225"/>
                    <a:pt x="10668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cxnSp>
          <p:nvCxnSpPr>
            <p:cNvPr id="57" name="Connecteur droit 56"/>
            <p:cNvCxnSpPr>
              <a:stCxn id="56" idx="3"/>
            </p:cNvCxnSpPr>
            <p:nvPr/>
          </p:nvCxnSpPr>
          <p:spPr>
            <a:xfrm flipH="1">
              <a:off x="5609271" y="2231260"/>
              <a:ext cx="73" cy="9505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orme libre 57"/>
            <p:cNvSpPr/>
            <p:nvPr/>
          </p:nvSpPr>
          <p:spPr>
            <a:xfrm>
              <a:off x="5616767" y="2628223"/>
              <a:ext cx="1117596" cy="553548"/>
            </a:xfrm>
            <a:custGeom>
              <a:avLst/>
              <a:gdLst>
                <a:gd name="connsiteX0" fmla="*/ 0 w 1475962"/>
                <a:gd name="connsiteY0" fmla="*/ 499245 h 499245"/>
                <a:gd name="connsiteX1" fmla="*/ 161925 w 1475962"/>
                <a:gd name="connsiteY1" fmla="*/ 261120 h 499245"/>
                <a:gd name="connsiteX2" fmla="*/ 600075 w 1475962"/>
                <a:gd name="connsiteY2" fmla="*/ 70620 h 499245"/>
                <a:gd name="connsiteX3" fmla="*/ 1371600 w 1475962"/>
                <a:gd name="connsiteY3" fmla="*/ 3945 h 499245"/>
                <a:gd name="connsiteX4" fmla="*/ 1447800 w 1475962"/>
                <a:gd name="connsiteY4" fmla="*/ 13470 h 499245"/>
                <a:gd name="connsiteX0" fmla="*/ 0 w 1371600"/>
                <a:gd name="connsiteY0" fmla="*/ 495300 h 495300"/>
                <a:gd name="connsiteX1" fmla="*/ 161925 w 1371600"/>
                <a:gd name="connsiteY1" fmla="*/ 257175 h 495300"/>
                <a:gd name="connsiteX2" fmla="*/ 600075 w 1371600"/>
                <a:gd name="connsiteY2" fmla="*/ 66675 h 495300"/>
                <a:gd name="connsiteX3" fmla="*/ 1371600 w 1371600"/>
                <a:gd name="connsiteY3" fmla="*/ 0 h 495300"/>
                <a:gd name="connsiteX0" fmla="*/ 0 w 1438275"/>
                <a:gd name="connsiteY0" fmla="*/ 495300 h 495300"/>
                <a:gd name="connsiteX1" fmla="*/ 161925 w 1438275"/>
                <a:gd name="connsiteY1" fmla="*/ 257175 h 495300"/>
                <a:gd name="connsiteX2" fmla="*/ 600075 w 1438275"/>
                <a:gd name="connsiteY2" fmla="*/ 66675 h 495300"/>
                <a:gd name="connsiteX3" fmla="*/ 1438275 w 1438275"/>
                <a:gd name="connsiteY3" fmla="*/ 0 h 495300"/>
                <a:gd name="connsiteX0" fmla="*/ 0 w 1438275"/>
                <a:gd name="connsiteY0" fmla="*/ 1209675 h 1209675"/>
                <a:gd name="connsiteX1" fmla="*/ 161925 w 1438275"/>
                <a:gd name="connsiteY1" fmla="*/ 971550 h 1209675"/>
                <a:gd name="connsiteX2" fmla="*/ 600075 w 1438275"/>
                <a:gd name="connsiteY2" fmla="*/ 781050 h 1209675"/>
                <a:gd name="connsiteX3" fmla="*/ 1438275 w 1438275"/>
                <a:gd name="connsiteY3" fmla="*/ 0 h 1209675"/>
                <a:gd name="connsiteX0" fmla="*/ 0 w 1438275"/>
                <a:gd name="connsiteY0" fmla="*/ 1209675 h 1209675"/>
                <a:gd name="connsiteX1" fmla="*/ 161925 w 1438275"/>
                <a:gd name="connsiteY1" fmla="*/ 971550 h 1209675"/>
                <a:gd name="connsiteX2" fmla="*/ 523875 w 1438275"/>
                <a:gd name="connsiteY2" fmla="*/ 304800 h 1209675"/>
                <a:gd name="connsiteX3" fmla="*/ 1438275 w 1438275"/>
                <a:gd name="connsiteY3" fmla="*/ 0 h 1209675"/>
                <a:gd name="connsiteX0" fmla="*/ 0 w 1590675"/>
                <a:gd name="connsiteY0" fmla="*/ 1047750 h 1047750"/>
                <a:gd name="connsiteX1" fmla="*/ 161925 w 1590675"/>
                <a:gd name="connsiteY1" fmla="*/ 809625 h 1047750"/>
                <a:gd name="connsiteX2" fmla="*/ 523875 w 1590675"/>
                <a:gd name="connsiteY2" fmla="*/ 142875 h 1047750"/>
                <a:gd name="connsiteX3" fmla="*/ 1590675 w 1590675"/>
                <a:gd name="connsiteY3" fmla="*/ 0 h 1047750"/>
                <a:gd name="connsiteX0" fmla="*/ 0 w 1590675"/>
                <a:gd name="connsiteY0" fmla="*/ 1047750 h 1047750"/>
                <a:gd name="connsiteX1" fmla="*/ 161925 w 1590675"/>
                <a:gd name="connsiteY1" fmla="*/ 809625 h 1047750"/>
                <a:gd name="connsiteX2" fmla="*/ 666750 w 1590675"/>
                <a:gd name="connsiteY2" fmla="*/ 381000 h 1047750"/>
                <a:gd name="connsiteX3" fmla="*/ 1590675 w 1590675"/>
                <a:gd name="connsiteY3" fmla="*/ 0 h 1047750"/>
                <a:gd name="connsiteX0" fmla="*/ 0 w 1590675"/>
                <a:gd name="connsiteY0" fmla="*/ 1047750 h 1047750"/>
                <a:gd name="connsiteX1" fmla="*/ 161925 w 1590675"/>
                <a:gd name="connsiteY1" fmla="*/ 809625 h 1047750"/>
                <a:gd name="connsiteX2" fmla="*/ 666750 w 1590675"/>
                <a:gd name="connsiteY2" fmla="*/ 381000 h 1047750"/>
                <a:gd name="connsiteX3" fmla="*/ 1590675 w 1590675"/>
                <a:gd name="connsiteY3" fmla="*/ 0 h 1047750"/>
                <a:gd name="connsiteX0" fmla="*/ 0 w 1638300"/>
                <a:gd name="connsiteY0" fmla="*/ 914400 h 914400"/>
                <a:gd name="connsiteX1" fmla="*/ 161925 w 1638300"/>
                <a:gd name="connsiteY1" fmla="*/ 676275 h 914400"/>
                <a:gd name="connsiteX2" fmla="*/ 666750 w 1638300"/>
                <a:gd name="connsiteY2" fmla="*/ 247650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61925 w 1638300"/>
                <a:gd name="connsiteY1" fmla="*/ 676275 h 914400"/>
                <a:gd name="connsiteX2" fmla="*/ 609600 w 1638300"/>
                <a:gd name="connsiteY2" fmla="*/ 200025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23825 w 1638300"/>
                <a:gd name="connsiteY1" fmla="*/ 647700 h 914400"/>
                <a:gd name="connsiteX2" fmla="*/ 609600 w 1638300"/>
                <a:gd name="connsiteY2" fmla="*/ 200025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23825 w 1638300"/>
                <a:gd name="connsiteY1" fmla="*/ 647700 h 914400"/>
                <a:gd name="connsiteX2" fmla="*/ 609600 w 1638300"/>
                <a:gd name="connsiteY2" fmla="*/ 200025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23825 w 1638300"/>
                <a:gd name="connsiteY1" fmla="*/ 647700 h 914400"/>
                <a:gd name="connsiteX2" fmla="*/ 647700 w 1638300"/>
                <a:gd name="connsiteY2" fmla="*/ 266700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23825 w 1638300"/>
                <a:gd name="connsiteY1" fmla="*/ 647700 h 914400"/>
                <a:gd name="connsiteX2" fmla="*/ 647700 w 1638300"/>
                <a:gd name="connsiteY2" fmla="*/ 266700 h 914400"/>
                <a:gd name="connsiteX3" fmla="*/ 1638300 w 1638300"/>
                <a:gd name="connsiteY3" fmla="*/ 0 h 914400"/>
                <a:gd name="connsiteX0" fmla="*/ 0 w 1695450"/>
                <a:gd name="connsiteY0" fmla="*/ 771525 h 771525"/>
                <a:gd name="connsiteX1" fmla="*/ 123825 w 1695450"/>
                <a:gd name="connsiteY1" fmla="*/ 504825 h 771525"/>
                <a:gd name="connsiteX2" fmla="*/ 647700 w 1695450"/>
                <a:gd name="connsiteY2" fmla="*/ 123825 h 771525"/>
                <a:gd name="connsiteX3" fmla="*/ 1695450 w 1695450"/>
                <a:gd name="connsiteY3" fmla="*/ 0 h 771525"/>
                <a:gd name="connsiteX0" fmla="*/ 0 w 1695450"/>
                <a:gd name="connsiteY0" fmla="*/ 704850 h 704850"/>
                <a:gd name="connsiteX1" fmla="*/ 123825 w 1695450"/>
                <a:gd name="connsiteY1" fmla="*/ 438150 h 704850"/>
                <a:gd name="connsiteX2" fmla="*/ 647700 w 1695450"/>
                <a:gd name="connsiteY2" fmla="*/ 57150 h 704850"/>
                <a:gd name="connsiteX3" fmla="*/ 1695450 w 1695450"/>
                <a:gd name="connsiteY3" fmla="*/ 0 h 704850"/>
                <a:gd name="connsiteX0" fmla="*/ 0 w 1695450"/>
                <a:gd name="connsiteY0" fmla="*/ 704850 h 704850"/>
                <a:gd name="connsiteX1" fmla="*/ 123825 w 1695450"/>
                <a:gd name="connsiteY1" fmla="*/ 438150 h 704850"/>
                <a:gd name="connsiteX2" fmla="*/ 657225 w 1695450"/>
                <a:gd name="connsiteY2" fmla="*/ 152400 h 704850"/>
                <a:gd name="connsiteX3" fmla="*/ 1695450 w 1695450"/>
                <a:gd name="connsiteY3" fmla="*/ 0 h 704850"/>
                <a:gd name="connsiteX0" fmla="*/ 0 w 1695450"/>
                <a:gd name="connsiteY0" fmla="*/ 628650 h 628650"/>
                <a:gd name="connsiteX1" fmla="*/ 123825 w 1695450"/>
                <a:gd name="connsiteY1" fmla="*/ 361950 h 628650"/>
                <a:gd name="connsiteX2" fmla="*/ 657225 w 1695450"/>
                <a:gd name="connsiteY2" fmla="*/ 76200 h 628650"/>
                <a:gd name="connsiteX3" fmla="*/ 1695450 w 1695450"/>
                <a:gd name="connsiteY3" fmla="*/ 0 h 628650"/>
                <a:gd name="connsiteX0" fmla="*/ 0 w 1695450"/>
                <a:gd name="connsiteY0" fmla="*/ 628650 h 628650"/>
                <a:gd name="connsiteX1" fmla="*/ 171450 w 1695450"/>
                <a:gd name="connsiteY1" fmla="*/ 361950 h 628650"/>
                <a:gd name="connsiteX2" fmla="*/ 657225 w 1695450"/>
                <a:gd name="connsiteY2" fmla="*/ 76200 h 628650"/>
                <a:gd name="connsiteX3" fmla="*/ 1695450 w 1695450"/>
                <a:gd name="connsiteY3" fmla="*/ 0 h 628650"/>
                <a:gd name="connsiteX0" fmla="*/ 0 w 1333500"/>
                <a:gd name="connsiteY0" fmla="*/ 590550 h 590550"/>
                <a:gd name="connsiteX1" fmla="*/ 171450 w 1333500"/>
                <a:gd name="connsiteY1" fmla="*/ 323850 h 590550"/>
                <a:gd name="connsiteX2" fmla="*/ 657225 w 1333500"/>
                <a:gd name="connsiteY2" fmla="*/ 381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171450 w 1333500"/>
                <a:gd name="connsiteY1" fmla="*/ 323850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19075 w 1333500"/>
                <a:gd name="connsiteY1" fmla="*/ 3333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19075 w 1333500"/>
                <a:gd name="connsiteY1" fmla="*/ 3333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19075 w 1333500"/>
                <a:gd name="connsiteY1" fmla="*/ 3333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19075 w 1333500"/>
                <a:gd name="connsiteY1" fmla="*/ 3333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57175 w 1333500"/>
                <a:gd name="connsiteY1" fmla="*/ 39052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57175 w 1333500"/>
                <a:gd name="connsiteY1" fmla="*/ 39052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38125 w 1333500"/>
                <a:gd name="connsiteY1" fmla="*/ 2952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38125 w 1333500"/>
                <a:gd name="connsiteY1" fmla="*/ 2952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38125 w 1333500"/>
                <a:gd name="connsiteY1" fmla="*/ 2952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304800 w 1333500"/>
                <a:gd name="connsiteY1" fmla="*/ 2952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304800 w 1333500"/>
                <a:gd name="connsiteY1" fmla="*/ 295275 h 590550"/>
                <a:gd name="connsiteX2" fmla="*/ 695325 w 1333500"/>
                <a:gd name="connsiteY2" fmla="*/ 95250 h 590550"/>
                <a:gd name="connsiteX3" fmla="*/ 1333500 w 1333500"/>
                <a:gd name="connsiteY3" fmla="*/ 0 h 590550"/>
                <a:gd name="connsiteX0" fmla="*/ 0 w 1333500"/>
                <a:gd name="connsiteY0" fmla="*/ 542925 h 542925"/>
                <a:gd name="connsiteX1" fmla="*/ 304800 w 1333500"/>
                <a:gd name="connsiteY1" fmla="*/ 247650 h 542925"/>
                <a:gd name="connsiteX2" fmla="*/ 695325 w 1333500"/>
                <a:gd name="connsiteY2" fmla="*/ 47625 h 542925"/>
                <a:gd name="connsiteX3" fmla="*/ 1333500 w 1333500"/>
                <a:gd name="connsiteY3" fmla="*/ 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0" h="542925">
                  <a:moveTo>
                    <a:pt x="0" y="542925"/>
                  </a:moveTo>
                  <a:cubicBezTo>
                    <a:pt x="107156" y="459581"/>
                    <a:pt x="188913" y="330200"/>
                    <a:pt x="304800" y="247650"/>
                  </a:cubicBezTo>
                  <a:cubicBezTo>
                    <a:pt x="420687" y="165100"/>
                    <a:pt x="523875" y="88900"/>
                    <a:pt x="695325" y="47625"/>
                  </a:cubicBezTo>
                  <a:cubicBezTo>
                    <a:pt x="866775" y="6350"/>
                    <a:pt x="1192213" y="9525"/>
                    <a:pt x="13335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 dirty="0"/>
            </a:p>
          </p:txBody>
        </p:sp>
        <p:cxnSp>
          <p:nvCxnSpPr>
            <p:cNvPr id="59" name="Connecteur droit 58"/>
            <p:cNvCxnSpPr/>
            <p:nvPr/>
          </p:nvCxnSpPr>
          <p:spPr>
            <a:xfrm>
              <a:off x="5620793" y="2934166"/>
              <a:ext cx="87961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orme libre 59"/>
            <p:cNvSpPr/>
            <p:nvPr/>
          </p:nvSpPr>
          <p:spPr>
            <a:xfrm>
              <a:off x="5609271" y="2590475"/>
              <a:ext cx="718454" cy="345780"/>
            </a:xfrm>
            <a:custGeom>
              <a:avLst/>
              <a:gdLst>
                <a:gd name="connsiteX0" fmla="*/ 0 w 999243"/>
                <a:gd name="connsiteY0" fmla="*/ 162441 h 249707"/>
                <a:gd name="connsiteX1" fmla="*/ 142875 w 999243"/>
                <a:gd name="connsiteY1" fmla="*/ 516 h 249707"/>
                <a:gd name="connsiteX2" fmla="*/ 466725 w 999243"/>
                <a:gd name="connsiteY2" fmla="*/ 210066 h 249707"/>
                <a:gd name="connsiteX3" fmla="*/ 952500 w 999243"/>
                <a:gd name="connsiteY3" fmla="*/ 248166 h 249707"/>
                <a:gd name="connsiteX4" fmla="*/ 952500 w 999243"/>
                <a:gd name="connsiteY4" fmla="*/ 238641 h 249707"/>
                <a:gd name="connsiteX0" fmla="*/ 0 w 1014221"/>
                <a:gd name="connsiteY0" fmla="*/ 162441 h 250697"/>
                <a:gd name="connsiteX1" fmla="*/ 142875 w 1014221"/>
                <a:gd name="connsiteY1" fmla="*/ 516 h 250697"/>
                <a:gd name="connsiteX2" fmla="*/ 466725 w 1014221"/>
                <a:gd name="connsiteY2" fmla="*/ 210066 h 250697"/>
                <a:gd name="connsiteX3" fmla="*/ 952500 w 1014221"/>
                <a:gd name="connsiteY3" fmla="*/ 248166 h 250697"/>
                <a:gd name="connsiteX4" fmla="*/ 981075 w 1014221"/>
                <a:gd name="connsiteY4" fmla="*/ 171966 h 250697"/>
                <a:gd name="connsiteX0" fmla="*/ 0 w 1018914"/>
                <a:gd name="connsiteY0" fmla="*/ 162441 h 227098"/>
                <a:gd name="connsiteX1" fmla="*/ 142875 w 1018914"/>
                <a:gd name="connsiteY1" fmla="*/ 516 h 227098"/>
                <a:gd name="connsiteX2" fmla="*/ 466725 w 1018914"/>
                <a:gd name="connsiteY2" fmla="*/ 210066 h 227098"/>
                <a:gd name="connsiteX3" fmla="*/ 962025 w 1018914"/>
                <a:gd name="connsiteY3" fmla="*/ 210066 h 227098"/>
                <a:gd name="connsiteX4" fmla="*/ 981075 w 1018914"/>
                <a:gd name="connsiteY4" fmla="*/ 171966 h 227098"/>
                <a:gd name="connsiteX0" fmla="*/ 0 w 1019527"/>
                <a:gd name="connsiteY0" fmla="*/ 161925 h 209606"/>
                <a:gd name="connsiteX1" fmla="*/ 142875 w 1019527"/>
                <a:gd name="connsiteY1" fmla="*/ 0 h 209606"/>
                <a:gd name="connsiteX2" fmla="*/ 457200 w 1019527"/>
                <a:gd name="connsiteY2" fmla="*/ 161925 h 209606"/>
                <a:gd name="connsiteX3" fmla="*/ 962025 w 1019527"/>
                <a:gd name="connsiteY3" fmla="*/ 209550 h 209606"/>
                <a:gd name="connsiteX4" fmla="*/ 981075 w 1019527"/>
                <a:gd name="connsiteY4" fmla="*/ 171450 h 209606"/>
                <a:gd name="connsiteX0" fmla="*/ 0 w 1019527"/>
                <a:gd name="connsiteY0" fmla="*/ 161925 h 209606"/>
                <a:gd name="connsiteX1" fmla="*/ 142875 w 1019527"/>
                <a:gd name="connsiteY1" fmla="*/ 0 h 209606"/>
                <a:gd name="connsiteX2" fmla="*/ 457200 w 1019527"/>
                <a:gd name="connsiteY2" fmla="*/ 161925 h 209606"/>
                <a:gd name="connsiteX3" fmla="*/ 962025 w 1019527"/>
                <a:gd name="connsiteY3" fmla="*/ 209550 h 209606"/>
                <a:gd name="connsiteX4" fmla="*/ 981075 w 1019527"/>
                <a:gd name="connsiteY4" fmla="*/ 171450 h 209606"/>
                <a:gd name="connsiteX0" fmla="*/ 0 w 1007572"/>
                <a:gd name="connsiteY0" fmla="*/ 161925 h 210002"/>
                <a:gd name="connsiteX1" fmla="*/ 142875 w 1007572"/>
                <a:gd name="connsiteY1" fmla="*/ 0 h 210002"/>
                <a:gd name="connsiteX2" fmla="*/ 457200 w 1007572"/>
                <a:gd name="connsiteY2" fmla="*/ 161925 h 210002"/>
                <a:gd name="connsiteX3" fmla="*/ 657224 w 1007572"/>
                <a:gd name="connsiteY3" fmla="*/ 190500 h 210002"/>
                <a:gd name="connsiteX4" fmla="*/ 962025 w 1007572"/>
                <a:gd name="connsiteY4" fmla="*/ 209550 h 210002"/>
                <a:gd name="connsiteX5" fmla="*/ 981075 w 1007572"/>
                <a:gd name="connsiteY5" fmla="*/ 171450 h 210002"/>
                <a:gd name="connsiteX0" fmla="*/ 0 w 1007572"/>
                <a:gd name="connsiteY0" fmla="*/ 152400 h 200477"/>
                <a:gd name="connsiteX1" fmla="*/ 200025 w 1007572"/>
                <a:gd name="connsiteY1" fmla="*/ 0 h 200477"/>
                <a:gd name="connsiteX2" fmla="*/ 457200 w 1007572"/>
                <a:gd name="connsiteY2" fmla="*/ 152400 h 200477"/>
                <a:gd name="connsiteX3" fmla="*/ 657224 w 1007572"/>
                <a:gd name="connsiteY3" fmla="*/ 180975 h 200477"/>
                <a:gd name="connsiteX4" fmla="*/ 962025 w 1007572"/>
                <a:gd name="connsiteY4" fmla="*/ 200025 h 200477"/>
                <a:gd name="connsiteX5" fmla="*/ 981075 w 1007572"/>
                <a:gd name="connsiteY5" fmla="*/ 161925 h 200477"/>
                <a:gd name="connsiteX0" fmla="*/ 0 w 1007572"/>
                <a:gd name="connsiteY0" fmla="*/ 152400 h 200477"/>
                <a:gd name="connsiteX1" fmla="*/ 200025 w 1007572"/>
                <a:gd name="connsiteY1" fmla="*/ 0 h 200477"/>
                <a:gd name="connsiteX2" fmla="*/ 457200 w 1007572"/>
                <a:gd name="connsiteY2" fmla="*/ 152400 h 200477"/>
                <a:gd name="connsiteX3" fmla="*/ 657224 w 1007572"/>
                <a:gd name="connsiteY3" fmla="*/ 180975 h 200477"/>
                <a:gd name="connsiteX4" fmla="*/ 962025 w 1007572"/>
                <a:gd name="connsiteY4" fmla="*/ 200025 h 200477"/>
                <a:gd name="connsiteX5" fmla="*/ 981075 w 1007572"/>
                <a:gd name="connsiteY5" fmla="*/ 161925 h 200477"/>
                <a:gd name="connsiteX0" fmla="*/ 0 w 962025"/>
                <a:gd name="connsiteY0" fmla="*/ 152400 h 200477"/>
                <a:gd name="connsiteX1" fmla="*/ 200025 w 962025"/>
                <a:gd name="connsiteY1" fmla="*/ 0 h 200477"/>
                <a:gd name="connsiteX2" fmla="*/ 457200 w 962025"/>
                <a:gd name="connsiteY2" fmla="*/ 152400 h 200477"/>
                <a:gd name="connsiteX3" fmla="*/ 657224 w 962025"/>
                <a:gd name="connsiteY3" fmla="*/ 180975 h 200477"/>
                <a:gd name="connsiteX4" fmla="*/ 962025 w 962025"/>
                <a:gd name="connsiteY4" fmla="*/ 200025 h 200477"/>
                <a:gd name="connsiteX0" fmla="*/ 0 w 657224"/>
                <a:gd name="connsiteY0" fmla="*/ 152400 h 180975"/>
                <a:gd name="connsiteX1" fmla="*/ 200025 w 657224"/>
                <a:gd name="connsiteY1" fmla="*/ 0 h 180975"/>
                <a:gd name="connsiteX2" fmla="*/ 457200 w 657224"/>
                <a:gd name="connsiteY2" fmla="*/ 152400 h 180975"/>
                <a:gd name="connsiteX3" fmla="*/ 657224 w 657224"/>
                <a:gd name="connsiteY3" fmla="*/ 180975 h 180975"/>
                <a:gd name="connsiteX0" fmla="*/ 0 w 457200"/>
                <a:gd name="connsiteY0" fmla="*/ 152400 h 152400"/>
                <a:gd name="connsiteX1" fmla="*/ 200025 w 457200"/>
                <a:gd name="connsiteY1" fmla="*/ 0 h 152400"/>
                <a:gd name="connsiteX2" fmla="*/ 457200 w 457200"/>
                <a:gd name="connsiteY2" fmla="*/ 152400 h 152400"/>
                <a:gd name="connsiteX0" fmla="*/ 0 w 503786"/>
                <a:gd name="connsiteY0" fmla="*/ 152400 h 172623"/>
                <a:gd name="connsiteX1" fmla="*/ 200025 w 503786"/>
                <a:gd name="connsiteY1" fmla="*/ 0 h 172623"/>
                <a:gd name="connsiteX2" fmla="*/ 457200 w 503786"/>
                <a:gd name="connsiteY2" fmla="*/ 152400 h 172623"/>
                <a:gd name="connsiteX3" fmla="*/ 503786 w 503786"/>
                <a:gd name="connsiteY3" fmla="*/ 172623 h 172623"/>
                <a:gd name="connsiteX0" fmla="*/ 0 w 781737"/>
                <a:gd name="connsiteY0" fmla="*/ 152400 h 169014"/>
                <a:gd name="connsiteX1" fmla="*/ 200025 w 781737"/>
                <a:gd name="connsiteY1" fmla="*/ 0 h 169014"/>
                <a:gd name="connsiteX2" fmla="*/ 457200 w 781737"/>
                <a:gd name="connsiteY2" fmla="*/ 152400 h 169014"/>
                <a:gd name="connsiteX3" fmla="*/ 781737 w 781737"/>
                <a:gd name="connsiteY3" fmla="*/ 167799 h 169014"/>
                <a:gd name="connsiteX0" fmla="*/ 0 w 781737"/>
                <a:gd name="connsiteY0" fmla="*/ 171754 h 171754"/>
                <a:gd name="connsiteX1" fmla="*/ 200025 w 781737"/>
                <a:gd name="connsiteY1" fmla="*/ 59 h 171754"/>
                <a:gd name="connsiteX2" fmla="*/ 457200 w 781737"/>
                <a:gd name="connsiteY2" fmla="*/ 152459 h 171754"/>
                <a:gd name="connsiteX3" fmla="*/ 781737 w 781737"/>
                <a:gd name="connsiteY3" fmla="*/ 167858 h 17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737" h="171754">
                  <a:moveTo>
                    <a:pt x="0" y="171754"/>
                  </a:moveTo>
                  <a:cubicBezTo>
                    <a:pt x="84660" y="101293"/>
                    <a:pt x="123825" y="3275"/>
                    <a:pt x="200025" y="59"/>
                  </a:cubicBezTo>
                  <a:cubicBezTo>
                    <a:pt x="276225" y="-3157"/>
                    <a:pt x="360248" y="124492"/>
                    <a:pt x="457200" y="152459"/>
                  </a:cubicBezTo>
                  <a:cubicBezTo>
                    <a:pt x="554152" y="180426"/>
                    <a:pt x="772032" y="163645"/>
                    <a:pt x="781737" y="167858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5669227" y="1470109"/>
              <a:ext cx="1642086" cy="60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43" dirty="0">
                  <a:latin typeface="Comic Sans MS" pitchFamily="66" charset="0"/>
                </a:rPr>
                <a:t>Quantum </a:t>
              </a:r>
              <a:r>
                <a:rPr lang="fr-FR" sz="1543" dirty="0" err="1">
                  <a:latin typeface="Comic Sans MS" pitchFamily="66" charset="0"/>
                </a:rPr>
                <a:t>well</a:t>
              </a:r>
              <a:endParaRPr lang="fr-FR" sz="1543" dirty="0">
                <a:latin typeface="Comic Sans MS" pitchFamily="66" charset="0"/>
              </a:endParaRPr>
            </a:p>
            <a:p>
              <a:r>
                <a:rPr lang="fr-FR" sz="1543" dirty="0">
                  <a:latin typeface="Comic Sans MS" pitchFamily="66" charset="0"/>
                </a:rPr>
                <a:t> </a:t>
              </a:r>
              <a:r>
                <a:rPr lang="fr-FR" sz="1543" dirty="0" err="1">
                  <a:latin typeface="Comic Sans MS" pitchFamily="66" charset="0"/>
                </a:rPr>
                <a:t>width</a:t>
              </a:r>
              <a:r>
                <a:rPr lang="fr-FR" sz="1543" dirty="0">
                  <a:latin typeface="Comic Sans MS" pitchFamily="66" charset="0"/>
                </a:rPr>
                <a:t> </a:t>
              </a:r>
              <a:r>
                <a:rPr lang="fr-FR" sz="1764" dirty="0">
                  <a:latin typeface="Comic Sans MS" pitchFamily="66" charset="0"/>
                </a:rPr>
                <a:t>~ </a:t>
              </a:r>
              <a:r>
                <a:rPr lang="fr-FR" sz="1543" dirty="0">
                  <a:latin typeface="Comic Sans MS" pitchFamily="66" charset="0"/>
                </a:rPr>
                <a:t>10 </a:t>
              </a:r>
              <a:r>
                <a:rPr lang="fr-FR" sz="1543" dirty="0" err="1">
                  <a:latin typeface="Comic Sans MS" pitchFamily="66" charset="0"/>
                </a:rPr>
                <a:t>nnm</a:t>
              </a:r>
              <a:endParaRPr lang="fr-FR" sz="1543" dirty="0">
                <a:latin typeface="Comic Sans MS" pitchFamily="66" charset="0"/>
              </a:endParaRPr>
            </a:p>
          </p:txBody>
        </p:sp>
        <p:cxnSp>
          <p:nvCxnSpPr>
            <p:cNvPr id="62" name="Connecteur droit avec flèche 61"/>
            <p:cNvCxnSpPr/>
            <p:nvPr/>
          </p:nvCxnSpPr>
          <p:spPr>
            <a:xfrm flipH="1">
              <a:off x="5943308" y="2022115"/>
              <a:ext cx="289079" cy="680606"/>
            </a:xfrm>
            <a:prstGeom prst="straightConnector1">
              <a:avLst/>
            </a:prstGeom>
            <a:ln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/>
            <p:cNvSpPr txBox="1"/>
            <p:nvPr/>
          </p:nvSpPr>
          <p:spPr>
            <a:xfrm>
              <a:off x="5770768" y="3058069"/>
              <a:ext cx="1281120" cy="329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43" dirty="0" err="1">
                  <a:latin typeface="Comic Sans MS" pitchFamily="66" charset="0"/>
                </a:rPr>
                <a:t>bound</a:t>
              </a:r>
              <a:r>
                <a:rPr lang="fr-FR" sz="1543" dirty="0">
                  <a:latin typeface="Comic Sans MS" pitchFamily="66" charset="0"/>
                </a:rPr>
                <a:t> state</a:t>
              </a:r>
            </a:p>
          </p:txBody>
        </p:sp>
        <p:cxnSp>
          <p:nvCxnSpPr>
            <p:cNvPr id="64" name="Connecteur droit avec flèche 63"/>
            <p:cNvCxnSpPr/>
            <p:nvPr/>
          </p:nvCxnSpPr>
          <p:spPr>
            <a:xfrm flipH="1">
              <a:off x="2901499" y="2063977"/>
              <a:ext cx="3041004" cy="804825"/>
            </a:xfrm>
            <a:prstGeom prst="straightConnector1">
              <a:avLst/>
            </a:prstGeom>
            <a:ln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 flipH="1">
              <a:off x="4677425" y="3316246"/>
              <a:ext cx="2059878" cy="2030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4402844" y="3116438"/>
              <a:ext cx="295274" cy="428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87" dirty="0"/>
                <a:t>z</a:t>
              </a:r>
            </a:p>
          </p:txBody>
        </p:sp>
      </p:grpSp>
      <p:grpSp>
        <p:nvGrpSpPr>
          <p:cNvPr id="182" name="Groupe 181"/>
          <p:cNvGrpSpPr/>
          <p:nvPr/>
        </p:nvGrpSpPr>
        <p:grpSpPr>
          <a:xfrm>
            <a:off x="6083374" y="3842182"/>
            <a:ext cx="3729691" cy="3524436"/>
            <a:chOff x="211872" y="981782"/>
            <a:chExt cx="3730083" cy="3524806"/>
          </a:xfrm>
        </p:grpSpPr>
        <p:grpSp>
          <p:nvGrpSpPr>
            <p:cNvPr id="183" name="Groupe 182"/>
            <p:cNvGrpSpPr/>
            <p:nvPr/>
          </p:nvGrpSpPr>
          <p:grpSpPr>
            <a:xfrm>
              <a:off x="211872" y="1265681"/>
              <a:ext cx="3730083" cy="3240907"/>
              <a:chOff x="5886819" y="1613565"/>
              <a:chExt cx="3482391" cy="3042046"/>
            </a:xfrm>
          </p:grpSpPr>
          <p:pic>
            <p:nvPicPr>
              <p:cNvPr id="187" name="Image 18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7" r="7025"/>
              <a:stretch/>
            </p:blipFill>
            <p:spPr>
              <a:xfrm>
                <a:off x="5886819" y="1613565"/>
                <a:ext cx="3482391" cy="3042046"/>
              </a:xfrm>
              <a:prstGeom prst="rect">
                <a:avLst/>
              </a:prstGeom>
            </p:spPr>
          </p:pic>
          <p:sp>
            <p:nvSpPr>
              <p:cNvPr id="188" name="Oval 75"/>
              <p:cNvSpPr>
                <a:spLocks noChangeArrowheads="1"/>
              </p:cNvSpPr>
              <p:nvPr/>
            </p:nvSpPr>
            <p:spPr bwMode="auto">
              <a:xfrm>
                <a:off x="8833643" y="3599552"/>
                <a:ext cx="165100" cy="1778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2187"/>
              </a:p>
            </p:txBody>
          </p:sp>
          <p:sp>
            <p:nvSpPr>
              <p:cNvPr id="189" name="Oval 76"/>
              <p:cNvSpPr>
                <a:spLocks noChangeArrowheads="1"/>
              </p:cNvSpPr>
              <p:nvPr/>
            </p:nvSpPr>
            <p:spPr bwMode="auto">
              <a:xfrm>
                <a:off x="6891436" y="3608135"/>
                <a:ext cx="165100" cy="1778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2187"/>
              </a:p>
            </p:txBody>
          </p:sp>
          <p:sp>
            <p:nvSpPr>
              <p:cNvPr id="190" name="Oval 95"/>
              <p:cNvSpPr>
                <a:spLocks noChangeArrowheads="1"/>
              </p:cNvSpPr>
              <p:nvPr/>
            </p:nvSpPr>
            <p:spPr bwMode="auto">
              <a:xfrm>
                <a:off x="7826288" y="4036106"/>
                <a:ext cx="165100" cy="177800"/>
              </a:xfrm>
              <a:prstGeom prst="ellipse">
                <a:avLst/>
              </a:prstGeom>
              <a:solidFill>
                <a:srgbClr val="7030A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2187"/>
              </a:p>
            </p:txBody>
          </p:sp>
        </p:grpSp>
        <p:sp>
          <p:nvSpPr>
            <p:cNvPr id="184" name="Rectangle 183"/>
            <p:cNvSpPr/>
            <p:nvPr/>
          </p:nvSpPr>
          <p:spPr>
            <a:xfrm>
              <a:off x="1179805" y="981782"/>
              <a:ext cx="2343003" cy="428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187" dirty="0" smtClean="0"/>
                <a:t>Niveaux de Landau</a:t>
              </a:r>
              <a:endParaRPr lang="fr-FR" sz="2187" dirty="0"/>
            </a:p>
          </p:txBody>
        </p:sp>
        <p:cxnSp>
          <p:nvCxnSpPr>
            <p:cNvPr id="185" name="Connecteur droit avec flèche 184"/>
            <p:cNvCxnSpPr/>
            <p:nvPr/>
          </p:nvCxnSpPr>
          <p:spPr>
            <a:xfrm>
              <a:off x="2566966" y="3049860"/>
              <a:ext cx="0" cy="32178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6" name="Rectangle 185"/>
                <p:cNvSpPr/>
                <p:nvPr/>
              </p:nvSpPr>
              <p:spPr>
                <a:xfrm>
                  <a:off x="2470740" y="2984002"/>
                  <a:ext cx="727262" cy="4289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8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sSub>
                          <m:sSubPr>
                            <m:ctrlPr>
                              <a:rPr lang="fr-FR" sz="2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FR" sz="2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fr-FR" sz="2187" dirty="0"/>
                </a:p>
              </p:txBody>
            </p:sp>
          </mc:Choice>
          <mc:Fallback>
            <p:sp>
              <p:nvSpPr>
                <p:cNvPr id="186" name="Rectangle 1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0740" y="2984002"/>
                  <a:ext cx="727262" cy="42894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Rectangle 10"/>
          <p:cNvSpPr>
            <a:spLocks noChangeArrowheads="1"/>
          </p:cNvSpPr>
          <p:nvPr/>
        </p:nvSpPr>
        <p:spPr bwMode="auto">
          <a:xfrm>
            <a:off x="1500772" y="6169868"/>
            <a:ext cx="163901" cy="42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2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60" name="Forme libre 159"/>
          <p:cNvSpPr/>
          <p:nvPr/>
        </p:nvSpPr>
        <p:spPr>
          <a:xfrm>
            <a:off x="219211" y="4056631"/>
            <a:ext cx="5400498" cy="3207658"/>
          </a:xfrm>
          <a:custGeom>
            <a:avLst/>
            <a:gdLst>
              <a:gd name="connsiteX0" fmla="*/ 32469 w 7168999"/>
              <a:gd name="connsiteY0" fmla="*/ 3225593 h 4055976"/>
              <a:gd name="connsiteX1" fmla="*/ 16838 w 7168999"/>
              <a:gd name="connsiteY1" fmla="*/ 482393 h 4055976"/>
              <a:gd name="connsiteX2" fmla="*/ 290377 w 7168999"/>
              <a:gd name="connsiteY2" fmla="*/ 44731 h 4055976"/>
              <a:gd name="connsiteX3" fmla="*/ 2588100 w 7168999"/>
              <a:gd name="connsiteY3" fmla="*/ 60362 h 4055976"/>
              <a:gd name="connsiteX4" fmla="*/ 3236777 w 7168999"/>
              <a:gd name="connsiteY4" fmla="*/ 451131 h 4055976"/>
              <a:gd name="connsiteX5" fmla="*/ 3604100 w 7168999"/>
              <a:gd name="connsiteY5" fmla="*/ 1224854 h 4055976"/>
              <a:gd name="connsiteX6" fmla="*/ 3916715 w 7168999"/>
              <a:gd name="connsiteY6" fmla="*/ 1553101 h 4055976"/>
              <a:gd name="connsiteX7" fmla="*/ 4346561 w 7168999"/>
              <a:gd name="connsiteY7" fmla="*/ 1451501 h 4055976"/>
              <a:gd name="connsiteX8" fmla="*/ 4541946 w 7168999"/>
              <a:gd name="connsiteY8" fmla="*/ 849716 h 4055976"/>
              <a:gd name="connsiteX9" fmla="*/ 4729515 w 7168999"/>
              <a:gd name="connsiteY9" fmla="*/ 271378 h 4055976"/>
              <a:gd name="connsiteX10" fmla="*/ 5581392 w 7168999"/>
              <a:gd name="connsiteY10" fmla="*/ 107254 h 4055976"/>
              <a:gd name="connsiteX11" fmla="*/ 6917823 w 7168999"/>
              <a:gd name="connsiteY11" fmla="*/ 107254 h 4055976"/>
              <a:gd name="connsiteX12" fmla="*/ 7089761 w 7168999"/>
              <a:gd name="connsiteY12" fmla="*/ 912239 h 4055976"/>
              <a:gd name="connsiteX13" fmla="*/ 7128838 w 7168999"/>
              <a:gd name="connsiteY13" fmla="*/ 3561654 h 4055976"/>
              <a:gd name="connsiteX14" fmla="*/ 6519238 w 7168999"/>
              <a:gd name="connsiteY14" fmla="*/ 3968054 h 4055976"/>
              <a:gd name="connsiteX15" fmla="*/ 5667361 w 7168999"/>
              <a:gd name="connsiteY15" fmla="*/ 3897716 h 4055976"/>
              <a:gd name="connsiteX16" fmla="*/ 4987423 w 7168999"/>
              <a:gd name="connsiteY16" fmla="*/ 3397531 h 4055976"/>
              <a:gd name="connsiteX17" fmla="*/ 4581023 w 7168999"/>
              <a:gd name="connsiteY17" fmla="*/ 2655070 h 4055976"/>
              <a:gd name="connsiteX18" fmla="*/ 3979238 w 7168999"/>
              <a:gd name="connsiteY18" fmla="*/ 2436239 h 4055976"/>
              <a:gd name="connsiteX19" fmla="*/ 3533761 w 7168999"/>
              <a:gd name="connsiteY19" fmla="*/ 3022393 h 4055976"/>
              <a:gd name="connsiteX20" fmla="*/ 3283669 w 7168999"/>
              <a:gd name="connsiteY20" fmla="*/ 3647624 h 4055976"/>
              <a:gd name="connsiteX21" fmla="*/ 2822561 w 7168999"/>
              <a:gd name="connsiteY21" fmla="*/ 3952424 h 4055976"/>
              <a:gd name="connsiteX22" fmla="*/ 1540838 w 7168999"/>
              <a:gd name="connsiteY22" fmla="*/ 4007131 h 4055976"/>
              <a:gd name="connsiteX23" fmla="*/ 306008 w 7168999"/>
              <a:gd name="connsiteY23" fmla="*/ 4007131 h 4055976"/>
              <a:gd name="connsiteX24" fmla="*/ 55915 w 7168999"/>
              <a:gd name="connsiteY24" fmla="*/ 3991501 h 4055976"/>
              <a:gd name="connsiteX25" fmla="*/ 32469 w 7168999"/>
              <a:gd name="connsiteY25" fmla="*/ 3225593 h 405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68999" h="4055976">
                <a:moveTo>
                  <a:pt x="32469" y="3225593"/>
                </a:moveTo>
                <a:cubicBezTo>
                  <a:pt x="25956" y="2640742"/>
                  <a:pt x="-26147" y="1012536"/>
                  <a:pt x="16838" y="482393"/>
                </a:cubicBezTo>
                <a:cubicBezTo>
                  <a:pt x="59823" y="-47750"/>
                  <a:pt x="-138166" y="115069"/>
                  <a:pt x="290377" y="44731"/>
                </a:cubicBezTo>
                <a:cubicBezTo>
                  <a:pt x="718920" y="-25607"/>
                  <a:pt x="2097033" y="-7371"/>
                  <a:pt x="2588100" y="60362"/>
                </a:cubicBezTo>
                <a:cubicBezTo>
                  <a:pt x="3079167" y="128095"/>
                  <a:pt x="3067444" y="257049"/>
                  <a:pt x="3236777" y="451131"/>
                </a:cubicBezTo>
                <a:cubicBezTo>
                  <a:pt x="3406110" y="645213"/>
                  <a:pt x="3490777" y="1041192"/>
                  <a:pt x="3604100" y="1224854"/>
                </a:cubicBezTo>
                <a:cubicBezTo>
                  <a:pt x="3717423" y="1408516"/>
                  <a:pt x="3792972" y="1515327"/>
                  <a:pt x="3916715" y="1553101"/>
                </a:cubicBezTo>
                <a:cubicBezTo>
                  <a:pt x="4040458" y="1590875"/>
                  <a:pt x="4242356" y="1568732"/>
                  <a:pt x="4346561" y="1451501"/>
                </a:cubicBezTo>
                <a:cubicBezTo>
                  <a:pt x="4450766" y="1334270"/>
                  <a:pt x="4541946" y="849716"/>
                  <a:pt x="4541946" y="849716"/>
                </a:cubicBezTo>
                <a:cubicBezTo>
                  <a:pt x="4605772" y="653029"/>
                  <a:pt x="4556274" y="395122"/>
                  <a:pt x="4729515" y="271378"/>
                </a:cubicBezTo>
                <a:cubicBezTo>
                  <a:pt x="4902756" y="147634"/>
                  <a:pt x="5216674" y="134608"/>
                  <a:pt x="5581392" y="107254"/>
                </a:cubicBezTo>
                <a:cubicBezTo>
                  <a:pt x="5946110" y="79900"/>
                  <a:pt x="6666428" y="-26910"/>
                  <a:pt x="6917823" y="107254"/>
                </a:cubicBezTo>
                <a:cubicBezTo>
                  <a:pt x="7169218" y="241418"/>
                  <a:pt x="7054592" y="336506"/>
                  <a:pt x="7089761" y="912239"/>
                </a:cubicBezTo>
                <a:cubicBezTo>
                  <a:pt x="7124930" y="1487972"/>
                  <a:pt x="7223925" y="3052351"/>
                  <a:pt x="7128838" y="3561654"/>
                </a:cubicBezTo>
                <a:cubicBezTo>
                  <a:pt x="7033751" y="4070957"/>
                  <a:pt x="6762817" y="3912044"/>
                  <a:pt x="6519238" y="3968054"/>
                </a:cubicBezTo>
                <a:cubicBezTo>
                  <a:pt x="6275659" y="4024064"/>
                  <a:pt x="5922663" y="3992803"/>
                  <a:pt x="5667361" y="3897716"/>
                </a:cubicBezTo>
                <a:cubicBezTo>
                  <a:pt x="5412059" y="3802629"/>
                  <a:pt x="5168479" y="3604639"/>
                  <a:pt x="4987423" y="3397531"/>
                </a:cubicBezTo>
                <a:cubicBezTo>
                  <a:pt x="4806367" y="3190423"/>
                  <a:pt x="4749054" y="2815285"/>
                  <a:pt x="4581023" y="2655070"/>
                </a:cubicBezTo>
                <a:cubicBezTo>
                  <a:pt x="4412992" y="2494855"/>
                  <a:pt x="4153782" y="2375019"/>
                  <a:pt x="3979238" y="2436239"/>
                </a:cubicBezTo>
                <a:cubicBezTo>
                  <a:pt x="3804694" y="2497459"/>
                  <a:pt x="3649689" y="2820496"/>
                  <a:pt x="3533761" y="3022393"/>
                </a:cubicBezTo>
                <a:cubicBezTo>
                  <a:pt x="3417833" y="3224290"/>
                  <a:pt x="3402202" y="3492619"/>
                  <a:pt x="3283669" y="3647624"/>
                </a:cubicBezTo>
                <a:cubicBezTo>
                  <a:pt x="3165136" y="3802629"/>
                  <a:pt x="3113033" y="3892506"/>
                  <a:pt x="2822561" y="3952424"/>
                </a:cubicBezTo>
                <a:cubicBezTo>
                  <a:pt x="2532089" y="4012342"/>
                  <a:pt x="1960263" y="3998013"/>
                  <a:pt x="1540838" y="4007131"/>
                </a:cubicBezTo>
                <a:cubicBezTo>
                  <a:pt x="1121413" y="4016249"/>
                  <a:pt x="553495" y="4009736"/>
                  <a:pt x="306008" y="4007131"/>
                </a:cubicBezTo>
                <a:cubicBezTo>
                  <a:pt x="58521" y="4004526"/>
                  <a:pt x="102807" y="4128270"/>
                  <a:pt x="55915" y="3991501"/>
                </a:cubicBezTo>
                <a:cubicBezTo>
                  <a:pt x="9023" y="3854732"/>
                  <a:pt x="38982" y="3810444"/>
                  <a:pt x="32469" y="322559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                        </a:t>
            </a:r>
          </a:p>
        </p:txBody>
      </p:sp>
      <p:grpSp>
        <p:nvGrpSpPr>
          <p:cNvPr id="161" name="Groupe 160"/>
          <p:cNvGrpSpPr/>
          <p:nvPr/>
        </p:nvGrpSpPr>
        <p:grpSpPr>
          <a:xfrm>
            <a:off x="284387" y="4103458"/>
            <a:ext cx="4786583" cy="1245639"/>
            <a:chOff x="355002" y="1563556"/>
            <a:chExt cx="5697967" cy="1374792"/>
          </a:xfrm>
        </p:grpSpPr>
        <p:cxnSp>
          <p:nvCxnSpPr>
            <p:cNvPr id="166" name="Connecteur droit avec flèche 165"/>
            <p:cNvCxnSpPr/>
            <p:nvPr/>
          </p:nvCxnSpPr>
          <p:spPr>
            <a:xfrm>
              <a:off x="2757544" y="1621315"/>
              <a:ext cx="230469" cy="8028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avec flèche 166"/>
            <p:cNvCxnSpPr/>
            <p:nvPr/>
          </p:nvCxnSpPr>
          <p:spPr>
            <a:xfrm>
              <a:off x="5514694" y="1645235"/>
              <a:ext cx="27239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Forme libre 167"/>
            <p:cNvSpPr/>
            <p:nvPr/>
          </p:nvSpPr>
          <p:spPr>
            <a:xfrm>
              <a:off x="355002" y="1563556"/>
              <a:ext cx="5697967" cy="1374792"/>
            </a:xfrm>
            <a:custGeom>
              <a:avLst/>
              <a:gdLst>
                <a:gd name="connsiteX0" fmla="*/ 0 w 5697967"/>
                <a:gd name="connsiteY0" fmla="*/ 75192 h 1374792"/>
                <a:gd name="connsiteX1" fmla="*/ 796066 w 5697967"/>
                <a:gd name="connsiteY1" fmla="*/ 3475 h 1374792"/>
                <a:gd name="connsiteX2" fmla="*/ 2051125 w 5697967"/>
                <a:gd name="connsiteY2" fmla="*/ 24990 h 1374792"/>
                <a:gd name="connsiteX3" fmla="*/ 2603351 w 5697967"/>
                <a:gd name="connsiteY3" fmla="*/ 143324 h 1374792"/>
                <a:gd name="connsiteX4" fmla="*/ 2965525 w 5697967"/>
                <a:gd name="connsiteY4" fmla="*/ 634590 h 1374792"/>
                <a:gd name="connsiteX5" fmla="*/ 3202193 w 5697967"/>
                <a:gd name="connsiteY5" fmla="*/ 1190402 h 1374792"/>
                <a:gd name="connsiteX6" fmla="*/ 3435276 w 5697967"/>
                <a:gd name="connsiteY6" fmla="*/ 1351766 h 1374792"/>
                <a:gd name="connsiteX7" fmla="*/ 3671944 w 5697967"/>
                <a:gd name="connsiteY7" fmla="*/ 1358938 h 1374792"/>
                <a:gd name="connsiteX8" fmla="*/ 3890683 w 5697967"/>
                <a:gd name="connsiteY8" fmla="*/ 1211917 h 1374792"/>
                <a:gd name="connsiteX9" fmla="*/ 4012603 w 5697967"/>
                <a:gd name="connsiteY9" fmla="*/ 677620 h 1374792"/>
                <a:gd name="connsiteX10" fmla="*/ 4091492 w 5697967"/>
                <a:gd name="connsiteY10" fmla="*/ 354891 h 1374792"/>
                <a:gd name="connsiteX11" fmla="*/ 4381949 w 5697967"/>
                <a:gd name="connsiteY11" fmla="*/ 161253 h 1374792"/>
                <a:gd name="connsiteX12" fmla="*/ 5697967 w 5697967"/>
                <a:gd name="connsiteY12" fmla="*/ 42919 h 1374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7967" h="1374792">
                  <a:moveTo>
                    <a:pt x="0" y="75192"/>
                  </a:moveTo>
                  <a:cubicBezTo>
                    <a:pt x="227106" y="43517"/>
                    <a:pt x="796066" y="3475"/>
                    <a:pt x="796066" y="3475"/>
                  </a:cubicBezTo>
                  <a:cubicBezTo>
                    <a:pt x="1137920" y="-4892"/>
                    <a:pt x="1749911" y="1682"/>
                    <a:pt x="2051125" y="24990"/>
                  </a:cubicBezTo>
                  <a:cubicBezTo>
                    <a:pt x="2352339" y="48298"/>
                    <a:pt x="2450951" y="41724"/>
                    <a:pt x="2603351" y="143324"/>
                  </a:cubicBezTo>
                  <a:cubicBezTo>
                    <a:pt x="2755751" y="244924"/>
                    <a:pt x="2865718" y="460077"/>
                    <a:pt x="2965525" y="634590"/>
                  </a:cubicBezTo>
                  <a:cubicBezTo>
                    <a:pt x="3065332" y="809103"/>
                    <a:pt x="3123901" y="1070873"/>
                    <a:pt x="3202193" y="1190402"/>
                  </a:cubicBezTo>
                  <a:cubicBezTo>
                    <a:pt x="3280485" y="1309931"/>
                    <a:pt x="3356984" y="1323677"/>
                    <a:pt x="3435276" y="1351766"/>
                  </a:cubicBezTo>
                  <a:cubicBezTo>
                    <a:pt x="3513568" y="1379855"/>
                    <a:pt x="3596043" y="1382246"/>
                    <a:pt x="3671944" y="1358938"/>
                  </a:cubicBezTo>
                  <a:cubicBezTo>
                    <a:pt x="3747845" y="1335630"/>
                    <a:pt x="3833907" y="1325470"/>
                    <a:pt x="3890683" y="1211917"/>
                  </a:cubicBezTo>
                  <a:cubicBezTo>
                    <a:pt x="3947460" y="1098364"/>
                    <a:pt x="3979135" y="820458"/>
                    <a:pt x="4012603" y="677620"/>
                  </a:cubicBezTo>
                  <a:cubicBezTo>
                    <a:pt x="4046071" y="534782"/>
                    <a:pt x="4029934" y="440952"/>
                    <a:pt x="4091492" y="354891"/>
                  </a:cubicBezTo>
                  <a:cubicBezTo>
                    <a:pt x="4153050" y="268830"/>
                    <a:pt x="4114203" y="213248"/>
                    <a:pt x="4381949" y="161253"/>
                  </a:cubicBezTo>
                  <a:cubicBezTo>
                    <a:pt x="4649695" y="109258"/>
                    <a:pt x="5173831" y="76088"/>
                    <a:pt x="5697967" y="4291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</p:grpSp>
      <p:grpSp>
        <p:nvGrpSpPr>
          <p:cNvPr id="162" name="Groupe 161"/>
          <p:cNvGrpSpPr/>
          <p:nvPr/>
        </p:nvGrpSpPr>
        <p:grpSpPr>
          <a:xfrm>
            <a:off x="404048" y="5912824"/>
            <a:ext cx="5016420" cy="1273972"/>
            <a:chOff x="450611" y="4146896"/>
            <a:chExt cx="5971566" cy="1406063"/>
          </a:xfrm>
        </p:grpSpPr>
        <p:cxnSp>
          <p:nvCxnSpPr>
            <p:cNvPr id="163" name="Connecteur droit avec flèche 162"/>
            <p:cNvCxnSpPr>
              <a:stCxn id="165" idx="13"/>
            </p:cNvCxnSpPr>
            <p:nvPr/>
          </p:nvCxnSpPr>
          <p:spPr>
            <a:xfrm flipH="1">
              <a:off x="2772502" y="5457452"/>
              <a:ext cx="189135" cy="810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avec flèche 163"/>
            <p:cNvCxnSpPr/>
            <p:nvPr/>
          </p:nvCxnSpPr>
          <p:spPr>
            <a:xfrm flipH="1" flipV="1">
              <a:off x="5548476" y="5479591"/>
              <a:ext cx="251910" cy="314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Forme libre 164"/>
            <p:cNvSpPr/>
            <p:nvPr/>
          </p:nvSpPr>
          <p:spPr>
            <a:xfrm>
              <a:off x="450611" y="4146896"/>
              <a:ext cx="5971566" cy="1406063"/>
            </a:xfrm>
            <a:custGeom>
              <a:avLst/>
              <a:gdLst>
                <a:gd name="connsiteX0" fmla="*/ 5769772 w 5769772"/>
                <a:gd name="connsiteY0" fmla="*/ 1339600 h 1400204"/>
                <a:gd name="connsiteX1" fmla="*/ 5162472 w 5769772"/>
                <a:gd name="connsiteY1" fmla="*/ 1370655 h 1400204"/>
                <a:gd name="connsiteX2" fmla="*/ 4734602 w 5769772"/>
                <a:gd name="connsiteY2" fmla="*/ 1287841 h 1400204"/>
                <a:gd name="connsiteX3" fmla="*/ 4424051 w 5769772"/>
                <a:gd name="connsiteY3" fmla="*/ 1125664 h 1400204"/>
                <a:gd name="connsiteX4" fmla="*/ 4179061 w 5769772"/>
                <a:gd name="connsiteY4" fmla="*/ 918630 h 1400204"/>
                <a:gd name="connsiteX5" fmla="*/ 4020335 w 5769772"/>
                <a:gd name="connsiteY5" fmla="*/ 718498 h 1400204"/>
                <a:gd name="connsiteX6" fmla="*/ 3834004 w 5769772"/>
                <a:gd name="connsiteY6" fmla="*/ 307880 h 1400204"/>
                <a:gd name="connsiteX7" fmla="*/ 3561409 w 5769772"/>
                <a:gd name="connsiteY7" fmla="*/ 87044 h 1400204"/>
                <a:gd name="connsiteX8" fmla="*/ 3302617 w 5769772"/>
                <a:gd name="connsiteY8" fmla="*/ 4230 h 1400204"/>
                <a:gd name="connsiteX9" fmla="*/ 3030022 w 5769772"/>
                <a:gd name="connsiteY9" fmla="*/ 204363 h 1400204"/>
                <a:gd name="connsiteX10" fmla="*/ 2798834 w 5769772"/>
                <a:gd name="connsiteY10" fmla="*/ 570123 h 1400204"/>
                <a:gd name="connsiteX11" fmla="*/ 2688416 w 5769772"/>
                <a:gd name="connsiteY11" fmla="*/ 960037 h 1400204"/>
                <a:gd name="connsiteX12" fmla="*/ 2574548 w 5769772"/>
                <a:gd name="connsiteY12" fmla="*/ 1091159 h 1400204"/>
                <a:gd name="connsiteX13" fmla="*/ 2426173 w 5769772"/>
                <a:gd name="connsiteY13" fmla="*/ 1305094 h 1400204"/>
                <a:gd name="connsiteX14" fmla="*/ 2167381 w 5769772"/>
                <a:gd name="connsiteY14" fmla="*/ 1367204 h 1400204"/>
                <a:gd name="connsiteX15" fmla="*/ 1566982 w 5769772"/>
                <a:gd name="connsiteY15" fmla="*/ 1398259 h 1400204"/>
                <a:gd name="connsiteX16" fmla="*/ 0 w 5769772"/>
                <a:gd name="connsiteY16" fmla="*/ 1394334 h 140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69772" h="1400204">
                  <a:moveTo>
                    <a:pt x="5769772" y="1339600"/>
                  </a:moveTo>
                  <a:cubicBezTo>
                    <a:pt x="5552386" y="1359441"/>
                    <a:pt x="5335000" y="1379282"/>
                    <a:pt x="5162472" y="1370655"/>
                  </a:cubicBezTo>
                  <a:cubicBezTo>
                    <a:pt x="4989944" y="1362028"/>
                    <a:pt x="4857672" y="1328673"/>
                    <a:pt x="4734602" y="1287841"/>
                  </a:cubicBezTo>
                  <a:cubicBezTo>
                    <a:pt x="4611532" y="1247009"/>
                    <a:pt x="4516641" y="1187199"/>
                    <a:pt x="4424051" y="1125664"/>
                  </a:cubicBezTo>
                  <a:cubicBezTo>
                    <a:pt x="4331461" y="1064129"/>
                    <a:pt x="4246347" y="986491"/>
                    <a:pt x="4179061" y="918630"/>
                  </a:cubicBezTo>
                  <a:cubicBezTo>
                    <a:pt x="4111775" y="850769"/>
                    <a:pt x="4077844" y="820290"/>
                    <a:pt x="4020335" y="718498"/>
                  </a:cubicBezTo>
                  <a:cubicBezTo>
                    <a:pt x="3962825" y="616706"/>
                    <a:pt x="3910492" y="413122"/>
                    <a:pt x="3834004" y="307880"/>
                  </a:cubicBezTo>
                  <a:cubicBezTo>
                    <a:pt x="3757516" y="202638"/>
                    <a:pt x="3649973" y="137652"/>
                    <a:pt x="3561409" y="87044"/>
                  </a:cubicBezTo>
                  <a:cubicBezTo>
                    <a:pt x="3472845" y="36436"/>
                    <a:pt x="3391181" y="-15323"/>
                    <a:pt x="3302617" y="4230"/>
                  </a:cubicBezTo>
                  <a:cubicBezTo>
                    <a:pt x="3214053" y="23783"/>
                    <a:pt x="3113986" y="110048"/>
                    <a:pt x="3030022" y="204363"/>
                  </a:cubicBezTo>
                  <a:cubicBezTo>
                    <a:pt x="2946058" y="298678"/>
                    <a:pt x="2855768" y="444177"/>
                    <a:pt x="2798834" y="570123"/>
                  </a:cubicBezTo>
                  <a:cubicBezTo>
                    <a:pt x="2741900" y="696069"/>
                    <a:pt x="2725797" y="873198"/>
                    <a:pt x="2688416" y="960037"/>
                  </a:cubicBezTo>
                  <a:cubicBezTo>
                    <a:pt x="2651035" y="1046876"/>
                    <a:pt x="2618255" y="1033649"/>
                    <a:pt x="2574548" y="1091159"/>
                  </a:cubicBezTo>
                  <a:cubicBezTo>
                    <a:pt x="2530841" y="1148669"/>
                    <a:pt x="2494034" y="1259086"/>
                    <a:pt x="2426173" y="1305094"/>
                  </a:cubicBezTo>
                  <a:cubicBezTo>
                    <a:pt x="2358312" y="1351102"/>
                    <a:pt x="2310579" y="1351677"/>
                    <a:pt x="2167381" y="1367204"/>
                  </a:cubicBezTo>
                  <a:cubicBezTo>
                    <a:pt x="2024183" y="1382731"/>
                    <a:pt x="1928212" y="1393737"/>
                    <a:pt x="1566982" y="1398259"/>
                  </a:cubicBezTo>
                  <a:cubicBezTo>
                    <a:pt x="1205752" y="1402781"/>
                    <a:pt x="602876" y="1398557"/>
                    <a:pt x="0" y="139433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</p:grpSp>
      <p:sp>
        <p:nvSpPr>
          <p:cNvPr id="158" name="ZoneTexte 157"/>
          <p:cNvSpPr txBox="1"/>
          <p:nvPr/>
        </p:nvSpPr>
        <p:spPr>
          <a:xfrm>
            <a:off x="404046" y="4087605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59" name="ZoneTexte 158"/>
          <p:cNvSpPr txBox="1"/>
          <p:nvPr/>
        </p:nvSpPr>
        <p:spPr>
          <a:xfrm>
            <a:off x="5228407" y="650518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00" dirty="0">
              <a:solidFill>
                <a:schemeClr val="bg1"/>
              </a:solidFill>
            </a:endParaRPr>
          </a:p>
        </p:txBody>
      </p:sp>
      <p:grpSp>
        <p:nvGrpSpPr>
          <p:cNvPr id="87" name="Groupe 86"/>
          <p:cNvGrpSpPr/>
          <p:nvPr/>
        </p:nvGrpSpPr>
        <p:grpSpPr>
          <a:xfrm>
            <a:off x="1668309" y="5000529"/>
            <a:ext cx="176241" cy="339219"/>
            <a:chOff x="5118870" y="2181273"/>
            <a:chExt cx="209798" cy="374391"/>
          </a:xfrm>
        </p:grpSpPr>
        <p:sp>
          <p:nvSpPr>
            <p:cNvPr id="155" name="Oval 49"/>
            <p:cNvSpPr>
              <a:spLocks noChangeArrowheads="1"/>
            </p:cNvSpPr>
            <p:nvPr/>
          </p:nvSpPr>
          <p:spPr bwMode="auto">
            <a:xfrm rot="18840000">
              <a:off x="5036573" y="2263570"/>
              <a:ext cx="374391" cy="209798"/>
            </a:xfrm>
            <a:prstGeom prst="ellips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56" name="Line 50"/>
            <p:cNvSpPr>
              <a:spLocks noChangeShapeType="1"/>
            </p:cNvSpPr>
            <p:nvPr/>
          </p:nvSpPr>
          <p:spPr bwMode="auto">
            <a:xfrm flipH="1">
              <a:off x="5142772" y="2264648"/>
              <a:ext cx="42846" cy="24018"/>
            </a:xfrm>
            <a:prstGeom prst="lin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187"/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1324530" y="5830027"/>
            <a:ext cx="176241" cy="339219"/>
            <a:chOff x="5118868" y="2343097"/>
            <a:chExt cx="209798" cy="374391"/>
          </a:xfrm>
        </p:grpSpPr>
        <p:sp>
          <p:nvSpPr>
            <p:cNvPr id="153" name="Oval 49"/>
            <p:cNvSpPr>
              <a:spLocks noChangeArrowheads="1"/>
            </p:cNvSpPr>
            <p:nvPr/>
          </p:nvSpPr>
          <p:spPr bwMode="auto">
            <a:xfrm rot="18840000">
              <a:off x="5036571" y="2425394"/>
              <a:ext cx="374391" cy="209798"/>
            </a:xfrm>
            <a:prstGeom prst="ellips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54" name="Line 50"/>
            <p:cNvSpPr>
              <a:spLocks noChangeShapeType="1"/>
            </p:cNvSpPr>
            <p:nvPr/>
          </p:nvSpPr>
          <p:spPr bwMode="auto">
            <a:xfrm flipH="1">
              <a:off x="5142772" y="2431397"/>
              <a:ext cx="42846" cy="24018"/>
            </a:xfrm>
            <a:prstGeom prst="lin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187"/>
            </a:p>
          </p:txBody>
        </p:sp>
      </p:grpSp>
      <p:grpSp>
        <p:nvGrpSpPr>
          <p:cNvPr id="99" name="Groupe 98"/>
          <p:cNvGrpSpPr/>
          <p:nvPr/>
        </p:nvGrpSpPr>
        <p:grpSpPr>
          <a:xfrm>
            <a:off x="2201517" y="5595052"/>
            <a:ext cx="176241" cy="339219"/>
            <a:chOff x="5118868" y="2343097"/>
            <a:chExt cx="209798" cy="374391"/>
          </a:xfrm>
        </p:grpSpPr>
        <p:sp>
          <p:nvSpPr>
            <p:cNvPr id="151" name="Oval 49"/>
            <p:cNvSpPr>
              <a:spLocks noChangeArrowheads="1"/>
            </p:cNvSpPr>
            <p:nvPr/>
          </p:nvSpPr>
          <p:spPr bwMode="auto">
            <a:xfrm rot="18840000">
              <a:off x="5036571" y="2425394"/>
              <a:ext cx="374391" cy="209798"/>
            </a:xfrm>
            <a:prstGeom prst="ellips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52" name="Line 50"/>
            <p:cNvSpPr>
              <a:spLocks noChangeShapeType="1"/>
            </p:cNvSpPr>
            <p:nvPr/>
          </p:nvSpPr>
          <p:spPr bwMode="auto">
            <a:xfrm flipH="1">
              <a:off x="5142772" y="2431397"/>
              <a:ext cx="42846" cy="24018"/>
            </a:xfrm>
            <a:prstGeom prst="lin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187"/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4595281" y="4837700"/>
            <a:ext cx="176241" cy="339219"/>
            <a:chOff x="5118868" y="2343097"/>
            <a:chExt cx="209798" cy="374391"/>
          </a:xfrm>
        </p:grpSpPr>
        <p:sp>
          <p:nvSpPr>
            <p:cNvPr id="148" name="Oval 49"/>
            <p:cNvSpPr>
              <a:spLocks noChangeArrowheads="1"/>
            </p:cNvSpPr>
            <p:nvPr/>
          </p:nvSpPr>
          <p:spPr bwMode="auto">
            <a:xfrm rot="18840000">
              <a:off x="5036571" y="2425394"/>
              <a:ext cx="374391" cy="209798"/>
            </a:xfrm>
            <a:prstGeom prst="ellips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50" name="Line 50"/>
            <p:cNvSpPr>
              <a:spLocks noChangeShapeType="1"/>
            </p:cNvSpPr>
            <p:nvPr/>
          </p:nvSpPr>
          <p:spPr bwMode="auto">
            <a:xfrm flipH="1">
              <a:off x="5142772" y="2431397"/>
              <a:ext cx="42846" cy="24018"/>
            </a:xfrm>
            <a:prstGeom prst="lin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187"/>
            </a:p>
          </p:txBody>
        </p:sp>
      </p:grpSp>
      <p:grpSp>
        <p:nvGrpSpPr>
          <p:cNvPr id="126" name="Groupe 125"/>
          <p:cNvGrpSpPr/>
          <p:nvPr/>
        </p:nvGrpSpPr>
        <p:grpSpPr>
          <a:xfrm>
            <a:off x="4302124" y="5576975"/>
            <a:ext cx="176241" cy="339219"/>
            <a:chOff x="5118868" y="2343097"/>
            <a:chExt cx="209798" cy="374391"/>
          </a:xfrm>
        </p:grpSpPr>
        <p:sp>
          <p:nvSpPr>
            <p:cNvPr id="143" name="Oval 49"/>
            <p:cNvSpPr>
              <a:spLocks noChangeArrowheads="1"/>
            </p:cNvSpPr>
            <p:nvPr/>
          </p:nvSpPr>
          <p:spPr bwMode="auto">
            <a:xfrm rot="18840000">
              <a:off x="5036571" y="2425394"/>
              <a:ext cx="374391" cy="209798"/>
            </a:xfrm>
            <a:prstGeom prst="ellips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47" name="Line 50"/>
            <p:cNvSpPr>
              <a:spLocks noChangeShapeType="1"/>
            </p:cNvSpPr>
            <p:nvPr/>
          </p:nvSpPr>
          <p:spPr bwMode="auto">
            <a:xfrm flipH="1">
              <a:off x="5142772" y="2431397"/>
              <a:ext cx="42846" cy="24018"/>
            </a:xfrm>
            <a:prstGeom prst="lin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187"/>
            </a:p>
          </p:txBody>
        </p:sp>
      </p:grpSp>
      <p:grpSp>
        <p:nvGrpSpPr>
          <p:cNvPr id="132" name="Groupe 131"/>
          <p:cNvGrpSpPr/>
          <p:nvPr/>
        </p:nvGrpSpPr>
        <p:grpSpPr>
          <a:xfrm>
            <a:off x="4982145" y="5783083"/>
            <a:ext cx="176241" cy="339219"/>
            <a:chOff x="5118868" y="2343097"/>
            <a:chExt cx="209798" cy="374391"/>
          </a:xfrm>
        </p:grpSpPr>
        <p:sp>
          <p:nvSpPr>
            <p:cNvPr id="135" name="Oval 49"/>
            <p:cNvSpPr>
              <a:spLocks noChangeArrowheads="1"/>
            </p:cNvSpPr>
            <p:nvPr/>
          </p:nvSpPr>
          <p:spPr bwMode="auto">
            <a:xfrm rot="18840000">
              <a:off x="5036571" y="2425394"/>
              <a:ext cx="374391" cy="209798"/>
            </a:xfrm>
            <a:prstGeom prst="ellips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36" name="Line 50"/>
            <p:cNvSpPr>
              <a:spLocks noChangeShapeType="1"/>
            </p:cNvSpPr>
            <p:nvPr/>
          </p:nvSpPr>
          <p:spPr bwMode="auto">
            <a:xfrm flipH="1">
              <a:off x="5142772" y="2431397"/>
              <a:ext cx="42846" cy="24018"/>
            </a:xfrm>
            <a:prstGeom prst="line">
              <a:avLst/>
            </a:prstGeom>
            <a:noFill/>
            <a:ln w="25560">
              <a:solidFill>
                <a:srgbClr val="80008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187"/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097796" y="6173379"/>
            <a:ext cx="1703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Bulk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insulating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415404" y="4134075"/>
            <a:ext cx="2261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Compressible </a:t>
            </a:r>
            <a:r>
              <a:rPr lang="fr-FR" sz="2000" dirty="0" err="1">
                <a:solidFill>
                  <a:schemeClr val="bg1"/>
                </a:solidFill>
              </a:rPr>
              <a:t>edges</a:t>
            </a:r>
            <a:endParaRPr lang="fr-FR" sz="2000" dirty="0">
              <a:solidFill>
                <a:schemeClr val="bg1"/>
              </a:solidFill>
            </a:endParaRPr>
          </a:p>
        </p:txBody>
      </p:sp>
      <p:grpSp>
        <p:nvGrpSpPr>
          <p:cNvPr id="169" name="Groupe 168"/>
          <p:cNvGrpSpPr>
            <a:grpSpLocks noChangeAspect="1"/>
          </p:cNvGrpSpPr>
          <p:nvPr/>
        </p:nvGrpSpPr>
        <p:grpSpPr>
          <a:xfrm>
            <a:off x="1586432" y="5529904"/>
            <a:ext cx="184347" cy="191734"/>
            <a:chOff x="4961406" y="1036195"/>
            <a:chExt cx="278665" cy="280009"/>
          </a:xfrm>
        </p:grpSpPr>
        <p:sp>
          <p:nvSpPr>
            <p:cNvPr id="170" name="Oval 34"/>
            <p:cNvSpPr>
              <a:spLocks noChangeArrowheads="1"/>
            </p:cNvSpPr>
            <p:nvPr/>
          </p:nvSpPr>
          <p:spPr bwMode="auto">
            <a:xfrm rot="16200000" flipV="1">
              <a:off x="4960734" y="1036867"/>
              <a:ext cx="280009" cy="278665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5049408" y="1124116"/>
              <a:ext cx="101194" cy="108864"/>
            </a:xfrm>
            <a:prstGeom prst="ellips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2" name="ZoneTexte 171"/>
              <p:cNvSpPr txBox="1"/>
              <p:nvPr/>
            </p:nvSpPr>
            <p:spPr>
              <a:xfrm>
                <a:off x="1795003" y="5474721"/>
                <a:ext cx="227105" cy="309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187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172" name="ZoneTexte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003" y="5474721"/>
                <a:ext cx="227105" cy="309091"/>
              </a:xfrm>
              <a:prstGeom prst="rect">
                <a:avLst/>
              </a:prstGeom>
              <a:blipFill>
                <a:blip r:embed="rId6"/>
                <a:stretch>
                  <a:fillRect l="-34211" r="-28947" b="-156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3" name="Rectangle 172"/>
              <p:cNvSpPr/>
              <p:nvPr/>
            </p:nvSpPr>
            <p:spPr>
              <a:xfrm>
                <a:off x="1118869" y="6421015"/>
                <a:ext cx="11691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solidFill>
                      <a:schemeClr val="bg1"/>
                    </a:solidFill>
                  </a:rPr>
                  <a:t>Gap: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fr-FR" sz="2000" dirty="0"/>
              </a:p>
            </p:txBody>
          </p:sp>
        </mc:Choice>
        <mc:Fallback>
          <p:sp>
            <p:nvSpPr>
              <p:cNvPr id="173" name="Rectangle 1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869" y="6421015"/>
                <a:ext cx="1169103" cy="400110"/>
              </a:xfrm>
              <a:prstGeom prst="rect">
                <a:avLst/>
              </a:prstGeom>
              <a:blipFill>
                <a:blip r:embed="rId7"/>
                <a:stretch>
                  <a:fillRect l="-5759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4" name="Connecteur droit 173"/>
          <p:cNvCxnSpPr/>
          <p:nvPr/>
        </p:nvCxnSpPr>
        <p:spPr>
          <a:xfrm>
            <a:off x="444090" y="3927262"/>
            <a:ext cx="0" cy="358875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5" name="ZoneTexte 174"/>
              <p:cNvSpPr txBox="1"/>
              <p:nvPr/>
            </p:nvSpPr>
            <p:spPr>
              <a:xfrm>
                <a:off x="448832" y="7186798"/>
                <a:ext cx="298557" cy="309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175" name="ZoneTexte 1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32" y="7186798"/>
                <a:ext cx="298557" cy="309091"/>
              </a:xfrm>
              <a:prstGeom prst="rect">
                <a:avLst/>
              </a:prstGeom>
              <a:blipFill>
                <a:blip r:embed="rId8"/>
                <a:stretch>
                  <a:fillRect l="-30612" r="-16327" b="-352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Arc 175"/>
          <p:cNvSpPr/>
          <p:nvPr/>
        </p:nvSpPr>
        <p:spPr>
          <a:xfrm>
            <a:off x="1664117" y="6932702"/>
            <a:ext cx="508242" cy="505941"/>
          </a:xfrm>
          <a:prstGeom prst="arc">
            <a:avLst>
              <a:gd name="adj1" fmla="val 10865457"/>
              <a:gd name="adj2" fmla="val 0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177" name="Arc 176"/>
          <p:cNvSpPr/>
          <p:nvPr/>
        </p:nvSpPr>
        <p:spPr>
          <a:xfrm>
            <a:off x="1141181" y="6914996"/>
            <a:ext cx="508242" cy="505941"/>
          </a:xfrm>
          <a:prstGeom prst="arc">
            <a:avLst>
              <a:gd name="adj1" fmla="val 10865457"/>
              <a:gd name="adj2" fmla="val 0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178" name="Arc 177"/>
          <p:cNvSpPr/>
          <p:nvPr/>
        </p:nvSpPr>
        <p:spPr>
          <a:xfrm>
            <a:off x="629019" y="6924646"/>
            <a:ext cx="508242" cy="505941"/>
          </a:xfrm>
          <a:prstGeom prst="arc">
            <a:avLst>
              <a:gd name="adj1" fmla="val 10865457"/>
              <a:gd name="adj2" fmla="val 0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cxnSp>
        <p:nvCxnSpPr>
          <p:cNvPr id="179" name="Connecteur droit avec flèche 178"/>
          <p:cNvCxnSpPr/>
          <p:nvPr/>
        </p:nvCxnSpPr>
        <p:spPr>
          <a:xfrm flipH="1">
            <a:off x="1826211" y="6934545"/>
            <a:ext cx="68826" cy="542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/>
          <p:cNvCxnSpPr/>
          <p:nvPr/>
        </p:nvCxnSpPr>
        <p:spPr>
          <a:xfrm flipH="1">
            <a:off x="1313871" y="6912449"/>
            <a:ext cx="68826" cy="542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avec flèche 180"/>
          <p:cNvCxnSpPr/>
          <p:nvPr/>
        </p:nvCxnSpPr>
        <p:spPr>
          <a:xfrm flipH="1">
            <a:off x="782555" y="6927177"/>
            <a:ext cx="68826" cy="542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oupe 191"/>
          <p:cNvGrpSpPr/>
          <p:nvPr/>
        </p:nvGrpSpPr>
        <p:grpSpPr>
          <a:xfrm rot="10573843">
            <a:off x="3814050" y="3926964"/>
            <a:ext cx="1528177" cy="530391"/>
            <a:chOff x="-719994" y="5219997"/>
            <a:chExt cx="1722577" cy="577600"/>
          </a:xfrm>
        </p:grpSpPr>
        <p:sp>
          <p:nvSpPr>
            <p:cNvPr id="193" name="Arc 192"/>
            <p:cNvSpPr/>
            <p:nvPr/>
          </p:nvSpPr>
          <p:spPr>
            <a:xfrm>
              <a:off x="-142680" y="5236113"/>
              <a:ext cx="572896" cy="550974"/>
            </a:xfrm>
            <a:prstGeom prst="arc">
              <a:avLst>
                <a:gd name="adj1" fmla="val 10865457"/>
                <a:gd name="adj2" fmla="val 0"/>
              </a:avLst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94" name="Arc 193"/>
            <p:cNvSpPr/>
            <p:nvPr/>
          </p:nvSpPr>
          <p:spPr>
            <a:xfrm>
              <a:off x="-719994" y="5246623"/>
              <a:ext cx="572896" cy="550974"/>
            </a:xfrm>
            <a:prstGeom prst="arc">
              <a:avLst>
                <a:gd name="adj1" fmla="val 10865457"/>
                <a:gd name="adj2" fmla="val 0"/>
              </a:avLst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195" name="Arc 194"/>
            <p:cNvSpPr/>
            <p:nvPr/>
          </p:nvSpPr>
          <p:spPr>
            <a:xfrm>
              <a:off x="429687" y="5221370"/>
              <a:ext cx="572896" cy="550974"/>
            </a:xfrm>
            <a:prstGeom prst="arc">
              <a:avLst>
                <a:gd name="adj1" fmla="val 10865457"/>
                <a:gd name="adj2" fmla="val 0"/>
              </a:avLst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cxnSp>
          <p:nvCxnSpPr>
            <p:cNvPr id="196" name="Connecteur droit avec flèche 195"/>
            <p:cNvCxnSpPr/>
            <p:nvPr/>
          </p:nvCxnSpPr>
          <p:spPr>
            <a:xfrm flipH="1">
              <a:off x="647824" y="5219997"/>
              <a:ext cx="77581" cy="590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avec flèche 196"/>
            <p:cNvCxnSpPr/>
            <p:nvPr/>
          </p:nvCxnSpPr>
          <p:spPr>
            <a:xfrm flipH="1">
              <a:off x="113718" y="5233161"/>
              <a:ext cx="77581" cy="590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avec flèche 197"/>
            <p:cNvCxnSpPr/>
            <p:nvPr/>
          </p:nvCxnSpPr>
          <p:spPr>
            <a:xfrm flipH="1">
              <a:off x="-472337" y="5239820"/>
              <a:ext cx="77581" cy="590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9" name="Connecteur droit 198"/>
          <p:cNvCxnSpPr>
            <a:endCxn id="194" idx="0"/>
          </p:cNvCxnSpPr>
          <p:nvPr/>
        </p:nvCxnSpPr>
        <p:spPr>
          <a:xfrm flipV="1">
            <a:off x="5018902" y="4132969"/>
            <a:ext cx="321163" cy="1459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0" name="ZoneTexte 199"/>
              <p:cNvSpPr txBox="1"/>
              <p:nvPr/>
            </p:nvSpPr>
            <p:spPr>
              <a:xfrm>
                <a:off x="377377" y="3752990"/>
                <a:ext cx="342979" cy="336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200" name="ZoneTexte 1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77" y="3752990"/>
                <a:ext cx="342979" cy="336567"/>
              </a:xfrm>
              <a:prstGeom prst="rect">
                <a:avLst/>
              </a:prstGeom>
              <a:blipFill>
                <a:blip r:embed="rId9"/>
                <a:stretch>
                  <a:fillRect l="-21429" r="-8929" b="-25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283924" y="4358123"/>
                <a:ext cx="1996124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fr-FR" dirty="0" smtClean="0"/>
                  <a:t> niveaux remplis</a:t>
                </a:r>
                <a:endParaRPr lang="fr-FR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924" y="4358123"/>
                <a:ext cx="1996124" cy="397673"/>
              </a:xfrm>
              <a:prstGeom prst="rect">
                <a:avLst/>
              </a:prstGeom>
              <a:blipFill>
                <a:blip r:embed="rId10"/>
                <a:stretch>
                  <a:fillRect t="-6154" r="-1529" b="-26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 Box 5"/>
          <p:cNvSpPr/>
          <p:nvPr/>
        </p:nvSpPr>
        <p:spPr>
          <a:xfrm>
            <a:off x="2393030" y="-82806"/>
            <a:ext cx="6470226" cy="9711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91" tIns="46795" rIns="89991" bIns="46795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1500"/>
              </a:spcBef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Calibri" pitchFamily="34"/>
                <a:ea typeface="DejaVu Sans" pitchFamily="2"/>
                <a:cs typeface="DejaVu Sans" pitchFamily="2"/>
              </a:rPr>
              <a:t>Matériaux 2D et fort champ magnétique: l’effet Hall quantique</a:t>
            </a:r>
            <a:endParaRPr lang="fr-FR" sz="2800" dirty="0">
              <a:solidFill>
                <a:schemeClr val="bg1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786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 bwMode="auto">
          <a:xfrm>
            <a:off x="982937" y="220587"/>
            <a:ext cx="9292101" cy="5672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Conclusion 2: Fabry-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Perot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experiments</a:t>
            </a:r>
            <a:endParaRPr lang="fr-FR" sz="3086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422" y="4774578"/>
            <a:ext cx="5038725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K.T. Law, D.E.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Feldman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Y.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Gefen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PRB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74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045319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(2006)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14" y="1426298"/>
            <a:ext cx="2636335" cy="26363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9495" y="4482190"/>
            <a:ext cx="50387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>
                <a:cs typeface="Calibri" panose="020F0502020204030204" pitchFamily="34" charset="0"/>
              </a:rPr>
              <a:t>J. Nakamura, S. Liang, G.C. Gardner, M.J. </a:t>
            </a:r>
            <a:r>
              <a:rPr lang="fr-FR" sz="1600" dirty="0" err="1">
                <a:cs typeface="Calibri" panose="020F0502020204030204" pitchFamily="34" charset="0"/>
              </a:rPr>
              <a:t>Manfra</a:t>
            </a:r>
            <a:r>
              <a:rPr lang="fr-FR" sz="1600" dirty="0">
                <a:cs typeface="Calibri" panose="020F0502020204030204" pitchFamily="34" charset="0"/>
              </a:rPr>
              <a:t>, Nature </a:t>
            </a:r>
            <a:r>
              <a:rPr lang="fr-FR" sz="1600" dirty="0" err="1">
                <a:cs typeface="Calibri" panose="020F0502020204030204" pitchFamily="34" charset="0"/>
              </a:rPr>
              <a:t>Physics</a:t>
            </a:r>
            <a:r>
              <a:rPr lang="fr-FR" sz="1600" dirty="0">
                <a:cs typeface="Calibri" panose="020F0502020204030204" pitchFamily="34" charset="0"/>
              </a:rPr>
              <a:t> </a:t>
            </a:r>
            <a:r>
              <a:rPr lang="fr-FR" sz="1600" b="1" dirty="0"/>
              <a:t>16</a:t>
            </a:r>
            <a:r>
              <a:rPr lang="fr-FR" sz="1600" dirty="0"/>
              <a:t> 931 </a:t>
            </a:r>
            <a:r>
              <a:rPr lang="fr-FR" sz="1600" dirty="0">
                <a:cs typeface="Calibri" panose="020F0502020204030204" pitchFamily="34" charset="0"/>
              </a:rPr>
              <a:t>(2020).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779" y="4436024"/>
            <a:ext cx="77102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C. </a:t>
            </a:r>
            <a:r>
              <a:rPr lang="fr-FR" sz="1600" dirty="0"/>
              <a:t>de C. </a:t>
            </a:r>
            <a:r>
              <a:rPr lang="fr-FR" sz="1600" dirty="0" err="1"/>
              <a:t>Chamon</a:t>
            </a:r>
            <a:r>
              <a:rPr lang="fr-FR" sz="1600" dirty="0"/>
              <a:t>, </a:t>
            </a:r>
            <a:r>
              <a:rPr lang="fr-FR" sz="1600" dirty="0" smtClean="0"/>
              <a:t>et al., PRB </a:t>
            </a:r>
            <a:r>
              <a:rPr lang="fr-FR" sz="1600" b="1" dirty="0" smtClean="0"/>
              <a:t>55</a:t>
            </a:r>
            <a:r>
              <a:rPr lang="fr-FR" sz="1600" dirty="0"/>
              <a:t>, </a:t>
            </a:r>
            <a:r>
              <a:rPr lang="fr-FR" sz="1600" dirty="0" smtClean="0"/>
              <a:t>2331 </a:t>
            </a:r>
            <a:r>
              <a:rPr lang="fr-FR" sz="1600" dirty="0"/>
              <a:t>(1997)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65" y="1426298"/>
            <a:ext cx="4246864" cy="2671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366023" y="2522569"/>
                <a:ext cx="286617" cy="32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023" y="2522569"/>
                <a:ext cx="286617" cy="329001"/>
              </a:xfrm>
              <a:prstGeom prst="rect">
                <a:avLst/>
              </a:prstGeom>
              <a:blipFill>
                <a:blip r:embed="rId5"/>
                <a:stretch>
                  <a:fillRect l="-19149" r="-8511" b="-185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llipse 10"/>
          <p:cNvSpPr/>
          <p:nvPr/>
        </p:nvSpPr>
        <p:spPr>
          <a:xfrm>
            <a:off x="2507882" y="2636981"/>
            <a:ext cx="65141" cy="6873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2654188" y="2530593"/>
                <a:ext cx="199655" cy="258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188" y="2530593"/>
                <a:ext cx="199655" cy="258518"/>
              </a:xfrm>
              <a:prstGeom prst="rect">
                <a:avLst/>
              </a:prstGeom>
              <a:blipFill>
                <a:blip r:embed="rId6"/>
                <a:stretch>
                  <a:fillRect l="-36364" r="-33333" b="-25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/>
          <p:cNvSpPr/>
          <p:nvPr/>
        </p:nvSpPr>
        <p:spPr>
          <a:xfrm>
            <a:off x="2440285" y="2571088"/>
            <a:ext cx="199913" cy="201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>
            <a:endCxn id="17" idx="3"/>
          </p:cNvCxnSpPr>
          <p:nvPr/>
        </p:nvCxnSpPr>
        <p:spPr>
          <a:xfrm flipV="1">
            <a:off x="5171965" y="1176580"/>
            <a:ext cx="0" cy="29208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171965" y="4097470"/>
            <a:ext cx="454344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750864" y="965913"/>
                <a:ext cx="471283" cy="4213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864" y="965913"/>
                <a:ext cx="471283" cy="421334"/>
              </a:xfrm>
              <a:prstGeom prst="rect">
                <a:avLst/>
              </a:prstGeom>
              <a:blipFill>
                <a:blip r:embed="rId7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642375" y="3898633"/>
                <a:ext cx="415947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375" y="3898633"/>
                <a:ext cx="415947" cy="3976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e 25"/>
          <p:cNvGrpSpPr/>
          <p:nvPr/>
        </p:nvGrpSpPr>
        <p:grpSpPr>
          <a:xfrm>
            <a:off x="2445493" y="5310701"/>
            <a:ext cx="5553308" cy="1405657"/>
            <a:chOff x="568712" y="5690564"/>
            <a:chExt cx="5553308" cy="14056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/>
                <p:cNvSpPr txBox="1"/>
                <p:nvPr/>
              </p:nvSpPr>
              <p:spPr>
                <a:xfrm>
                  <a:off x="4564695" y="6393392"/>
                  <a:ext cx="1271245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/3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2" name="ZoneText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4695" y="6393392"/>
                  <a:ext cx="1271245" cy="305340"/>
                </a:xfrm>
                <a:prstGeom prst="rect">
                  <a:avLst/>
                </a:prstGeom>
                <a:blipFill>
                  <a:blip r:embed="rId9"/>
                  <a:stretch>
                    <a:fillRect l="-6250" r="-4327" b="-3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4632924" y="5748195"/>
                  <a:ext cx="934358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=1/3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924" y="5748195"/>
                  <a:ext cx="934358" cy="305340"/>
                </a:xfrm>
                <a:prstGeom prst="rect">
                  <a:avLst/>
                </a:prstGeom>
                <a:blipFill>
                  <a:blip r:embed="rId11"/>
                  <a:stretch>
                    <a:fillRect l="-3922" r="-5882" b="-3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e 12"/>
            <p:cNvGrpSpPr/>
            <p:nvPr/>
          </p:nvGrpSpPr>
          <p:grpSpPr>
            <a:xfrm>
              <a:off x="871276" y="5690564"/>
              <a:ext cx="3138017" cy="1361580"/>
              <a:chOff x="1180902" y="5856603"/>
              <a:chExt cx="3138017" cy="1361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1180902" y="5856603"/>
                    <a:ext cx="2423549" cy="52315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𝑞𝑝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0" name="ZoneTexte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0902" y="5856603"/>
                    <a:ext cx="2423549" cy="52315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" name="ZoneTexte 1"/>
              <p:cNvSpPr txBox="1"/>
              <p:nvPr/>
            </p:nvSpPr>
            <p:spPr>
              <a:xfrm>
                <a:off x="1612356" y="6820510"/>
                <a:ext cx="1141659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AB phase</a:t>
                </a:r>
                <a:endParaRPr lang="fr-FR" dirty="0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2618197" y="6525813"/>
                <a:ext cx="1700722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Braiding</a:t>
                </a:r>
                <a:r>
                  <a:rPr lang="fr-FR" dirty="0" smtClean="0"/>
                  <a:t> phase</a:t>
                </a:r>
                <a:endParaRPr lang="fr-FR" dirty="0"/>
              </a:p>
            </p:txBody>
          </p:sp>
          <p:sp>
            <p:nvSpPr>
              <p:cNvPr id="5" name="Accolade ouvrante 4"/>
              <p:cNvSpPr/>
              <p:nvPr/>
            </p:nvSpPr>
            <p:spPr>
              <a:xfrm rot="16200000">
                <a:off x="1995984" y="6162304"/>
                <a:ext cx="479874" cy="836537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Accolade ouvrante 24"/>
              <p:cNvSpPr/>
              <p:nvPr/>
            </p:nvSpPr>
            <p:spPr>
              <a:xfrm rot="16200000">
                <a:off x="3181685" y="6074139"/>
                <a:ext cx="278646" cy="757326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568712" y="5690564"/>
              <a:ext cx="5553308" cy="140565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1501978" y="6783551"/>
            <a:ext cx="533800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Important: coulomb interactions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neglected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 bwMode="auto">
          <a:xfrm>
            <a:off x="982937" y="220587"/>
            <a:ext cx="9292101" cy="5672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Anyon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collision :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different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transmission for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cQPC</a:t>
            </a:r>
            <a:endParaRPr lang="fr-FR" sz="3086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58" y="1529757"/>
            <a:ext cx="7076278" cy="47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 bwMode="auto">
          <a:xfrm>
            <a:off x="1118875" y="169871"/>
            <a:ext cx="9292101" cy="5672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Laughlin’s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argument for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quantized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Hall conductance</a:t>
            </a:r>
            <a:endParaRPr lang="fr-FR" sz="3086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438173" y="1236829"/>
                <a:ext cx="1296509" cy="436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𝐵𝑦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173" y="1236829"/>
                <a:ext cx="1296509" cy="436723"/>
              </a:xfrm>
              <a:prstGeom prst="rect">
                <a:avLst/>
              </a:prstGeom>
              <a:blipFill>
                <a:blip r:embed="rId3"/>
                <a:stretch>
                  <a:fillRect t="-18056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6517398" y="1937494"/>
                <a:ext cx="3336939" cy="8933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))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𝑒𝐸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398" y="1937494"/>
                <a:ext cx="3336939" cy="8933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064940" y="3530013"/>
                <a:ext cx="4096955" cy="600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𝑒𝐵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940" y="3530013"/>
                <a:ext cx="4096955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5359741" y="3536104"/>
                <a:ext cx="1066639" cy="571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𝐸𝑚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741" y="3536104"/>
                <a:ext cx="1066639" cy="571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22645" y="4450223"/>
                <a:ext cx="1839927" cy="436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45" y="4450223"/>
                <a:ext cx="1839927" cy="436723"/>
              </a:xfrm>
              <a:prstGeom prst="rect">
                <a:avLst/>
              </a:prstGeom>
              <a:blipFill>
                <a:blip r:embed="rId7"/>
                <a:stretch>
                  <a:fillRect t="-180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941787" y="5000486"/>
                <a:ext cx="1259896" cy="305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87" y="5000486"/>
                <a:ext cx="1259896" cy="305340"/>
              </a:xfrm>
              <a:prstGeom prst="rect">
                <a:avLst/>
              </a:prstGeom>
              <a:blipFill>
                <a:blip r:embed="rId8"/>
                <a:stretch>
                  <a:fillRect l="-6280" b="-3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6825093" y="3530013"/>
                <a:ext cx="2778389" cy="63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𝑒𝐵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93" y="3530013"/>
                <a:ext cx="2778389" cy="6315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2873296" y="4532512"/>
                <a:ext cx="4669805" cy="600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)⟶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𝑒𝐵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296" y="4532512"/>
                <a:ext cx="4669805" cy="6001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579205" y="4488935"/>
                <a:ext cx="1014444" cy="664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205" y="4488935"/>
                <a:ext cx="1014444" cy="664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e 27"/>
          <p:cNvGrpSpPr/>
          <p:nvPr/>
        </p:nvGrpSpPr>
        <p:grpSpPr>
          <a:xfrm>
            <a:off x="2828367" y="5235076"/>
            <a:ext cx="7081335" cy="703013"/>
            <a:chOff x="2335870" y="6125586"/>
            <a:chExt cx="7081335" cy="703013"/>
          </a:xfrm>
        </p:grpSpPr>
        <p:grpSp>
          <p:nvGrpSpPr>
            <p:cNvPr id="26" name="Groupe 25"/>
            <p:cNvGrpSpPr/>
            <p:nvPr/>
          </p:nvGrpSpPr>
          <p:grpSpPr>
            <a:xfrm>
              <a:off x="2335870" y="6278257"/>
              <a:ext cx="2619168" cy="397673"/>
              <a:chOff x="3473605" y="6240751"/>
              <a:chExt cx="2619168" cy="3976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3929039" y="6240751"/>
                    <a:ext cx="2163734" cy="39767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a14:m>
                    <a:r>
                      <a:rPr lang="fr-FR" dirty="0" smtClean="0"/>
                      <a:t>,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oMath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9039" y="6240751"/>
                    <a:ext cx="2163734" cy="3976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6154" b="-26154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ZoneTexte 20"/>
              <p:cNvSpPr txBox="1"/>
              <p:nvPr/>
            </p:nvSpPr>
            <p:spPr>
              <a:xfrm>
                <a:off x="3473605" y="6240751"/>
                <a:ext cx="521040" cy="397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For</a:t>
                </a:r>
                <a:endParaRPr lang="fr-FR" dirty="0"/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4955038" y="6125586"/>
              <a:ext cx="4462167" cy="703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wavefunctions</a:t>
              </a:r>
              <a:r>
                <a:rPr lang="fr-FR" dirty="0" smtClean="0"/>
                <a:t> </a:t>
              </a:r>
              <a:r>
                <a:rPr lang="fr-FR" dirty="0" err="1" smtClean="0"/>
                <a:t>shifted</a:t>
              </a:r>
              <a:r>
                <a:rPr lang="fr-FR" dirty="0" smtClean="0"/>
                <a:t> to </a:t>
              </a:r>
              <a:r>
                <a:rPr lang="fr-FR" dirty="0" err="1" smtClean="0"/>
                <a:t>another</a:t>
              </a:r>
              <a:r>
                <a:rPr lang="fr-FR" dirty="0"/>
                <a:t>:</a:t>
              </a:r>
              <a:endParaRPr lang="fr-FR" dirty="0" smtClean="0"/>
            </a:p>
            <a:p>
              <a:r>
                <a:rPr lang="fr-FR" dirty="0" smtClean="0"/>
                <a:t>one </a:t>
              </a:r>
              <a:r>
                <a:rPr lang="fr-FR" dirty="0" err="1" smtClean="0"/>
                <a:t>electron</a:t>
              </a:r>
              <a:r>
                <a:rPr lang="fr-FR" dirty="0"/>
                <a:t> </a:t>
              </a:r>
              <a:r>
                <a:rPr lang="fr-FR" dirty="0" err="1" smtClean="0"/>
                <a:t>is</a:t>
              </a:r>
              <a:r>
                <a:rPr lang="fr-FR" dirty="0" smtClean="0"/>
                <a:t> </a:t>
              </a:r>
              <a:r>
                <a:rPr lang="fr-FR" dirty="0" err="1" smtClean="0"/>
                <a:t>transferred</a:t>
              </a:r>
              <a:endParaRPr lang="fr-FR" dirty="0"/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58357" y="1356763"/>
            <a:ext cx="6336898" cy="2007219"/>
            <a:chOff x="192671" y="1532758"/>
            <a:chExt cx="6336898" cy="200721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1" b="4310"/>
            <a:stretch/>
          </p:blipFill>
          <p:spPr>
            <a:xfrm>
              <a:off x="192671" y="1532758"/>
              <a:ext cx="6093438" cy="2007219"/>
            </a:xfrm>
            <a:prstGeom prst="rect">
              <a:avLst/>
            </a:prstGeom>
          </p:spPr>
        </p:pic>
        <p:cxnSp>
          <p:nvCxnSpPr>
            <p:cNvPr id="33" name="Connecteur droit avec flèche 32"/>
            <p:cNvCxnSpPr/>
            <p:nvPr/>
          </p:nvCxnSpPr>
          <p:spPr>
            <a:xfrm flipV="1">
              <a:off x="3161292" y="1851977"/>
              <a:ext cx="0" cy="14163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/>
                <p:cNvSpPr txBox="1"/>
                <p:nvPr/>
              </p:nvSpPr>
              <p:spPr>
                <a:xfrm>
                  <a:off x="2908682" y="1573927"/>
                  <a:ext cx="204735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4" name="ZoneTexte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8682" y="1573927"/>
                  <a:ext cx="204735" cy="305340"/>
                </a:xfrm>
                <a:prstGeom prst="rect">
                  <a:avLst/>
                </a:prstGeom>
                <a:blipFill>
                  <a:blip r:embed="rId14"/>
                  <a:stretch>
                    <a:fillRect l="-29412" r="-26471" b="-26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ZoneTexte 34"/>
                <p:cNvSpPr txBox="1"/>
                <p:nvPr/>
              </p:nvSpPr>
              <p:spPr>
                <a:xfrm>
                  <a:off x="5931142" y="2989891"/>
                  <a:ext cx="198772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5" name="ZoneTexte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142" y="2989891"/>
                  <a:ext cx="198772" cy="305340"/>
                </a:xfrm>
                <a:prstGeom prst="rect">
                  <a:avLst/>
                </a:prstGeom>
                <a:blipFill>
                  <a:blip r:embed="rId15"/>
                  <a:stretch>
                    <a:fillRect l="-30303" r="-27273" b="-6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ZoneTexte 35"/>
                <p:cNvSpPr txBox="1"/>
                <p:nvPr/>
              </p:nvSpPr>
              <p:spPr>
                <a:xfrm>
                  <a:off x="5954166" y="1898816"/>
                  <a:ext cx="224485" cy="3053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6" name="ZoneTexte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4166" y="1898816"/>
                  <a:ext cx="224485" cy="305340"/>
                </a:xfrm>
                <a:prstGeom prst="rect">
                  <a:avLst/>
                </a:prstGeom>
                <a:blipFill>
                  <a:blip r:embed="rId16"/>
                  <a:stretch>
                    <a:fillRect l="-27027" r="-21622" b="-6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6020327" y="2651079"/>
                  <a:ext cx="5092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fr-FR" sz="18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0327" y="2651079"/>
                  <a:ext cx="509242" cy="369332"/>
                </a:xfrm>
                <a:prstGeom prst="rect">
                  <a:avLst/>
                </a:prstGeom>
                <a:blipFill>
                  <a:blip r:embed="rId1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Connecteur droit avec flèche 38"/>
            <p:cNvCxnSpPr/>
            <p:nvPr/>
          </p:nvCxnSpPr>
          <p:spPr>
            <a:xfrm>
              <a:off x="6066408" y="2711870"/>
              <a:ext cx="0" cy="268211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cteur droit avec flèche 41"/>
          <p:cNvCxnSpPr/>
          <p:nvPr/>
        </p:nvCxnSpPr>
        <p:spPr>
          <a:xfrm>
            <a:off x="1118875" y="3151629"/>
            <a:ext cx="81000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812281" y="2920399"/>
                <a:ext cx="389402" cy="3976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281" y="2920399"/>
                <a:ext cx="389402" cy="397673"/>
              </a:xfrm>
              <a:prstGeom prst="rect">
                <a:avLst/>
              </a:prstGeom>
              <a:blipFill>
                <a:blip r:embed="rId18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e 46"/>
          <p:cNvGrpSpPr/>
          <p:nvPr/>
        </p:nvGrpSpPr>
        <p:grpSpPr>
          <a:xfrm>
            <a:off x="1324549" y="1822189"/>
            <a:ext cx="389402" cy="1037449"/>
            <a:chOff x="1369157" y="2017338"/>
            <a:chExt cx="389402" cy="1037449"/>
          </a:xfrm>
        </p:grpSpPr>
        <p:sp>
          <p:nvSpPr>
            <p:cNvPr id="45" name="Forme libre 44"/>
            <p:cNvSpPr/>
            <p:nvPr/>
          </p:nvSpPr>
          <p:spPr>
            <a:xfrm>
              <a:off x="1371603" y="2017338"/>
              <a:ext cx="68708" cy="857839"/>
            </a:xfrm>
            <a:custGeom>
              <a:avLst/>
              <a:gdLst>
                <a:gd name="connsiteX0" fmla="*/ 0 w 68708"/>
                <a:gd name="connsiteY0" fmla="*/ 0 h 857839"/>
                <a:gd name="connsiteX1" fmla="*/ 37707 w 68708"/>
                <a:gd name="connsiteY1" fmla="*/ 212103 h 857839"/>
                <a:gd name="connsiteX2" fmla="*/ 65987 w 68708"/>
                <a:gd name="connsiteY2" fmla="*/ 447773 h 857839"/>
                <a:gd name="connsiteX3" fmla="*/ 65987 w 68708"/>
                <a:gd name="connsiteY3" fmla="*/ 688156 h 857839"/>
                <a:gd name="connsiteX4" fmla="*/ 51847 w 68708"/>
                <a:gd name="connsiteY4" fmla="*/ 857839 h 85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8" h="857839">
                  <a:moveTo>
                    <a:pt x="0" y="0"/>
                  </a:moveTo>
                  <a:cubicBezTo>
                    <a:pt x="13354" y="68737"/>
                    <a:pt x="26709" y="137474"/>
                    <a:pt x="37707" y="212103"/>
                  </a:cubicBezTo>
                  <a:cubicBezTo>
                    <a:pt x="48705" y="286732"/>
                    <a:pt x="61274" y="368431"/>
                    <a:pt x="65987" y="447773"/>
                  </a:cubicBezTo>
                  <a:cubicBezTo>
                    <a:pt x="70700" y="527115"/>
                    <a:pt x="68344" y="619812"/>
                    <a:pt x="65987" y="688156"/>
                  </a:cubicBezTo>
                  <a:cubicBezTo>
                    <a:pt x="63630" y="756500"/>
                    <a:pt x="57738" y="807169"/>
                    <a:pt x="51847" y="85783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1369157" y="2657114"/>
                  <a:ext cx="389402" cy="3976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9157" y="2657114"/>
                  <a:ext cx="389402" cy="39767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Rectangle 48"/>
          <p:cNvSpPr/>
          <p:nvPr/>
        </p:nvSpPr>
        <p:spPr>
          <a:xfrm>
            <a:off x="6426380" y="1169920"/>
            <a:ext cx="3519755" cy="18554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575993" y="4390045"/>
            <a:ext cx="1886580" cy="107415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4" name="Groupe 53"/>
          <p:cNvGrpSpPr/>
          <p:nvPr/>
        </p:nvGrpSpPr>
        <p:grpSpPr>
          <a:xfrm>
            <a:off x="3221779" y="6121337"/>
            <a:ext cx="4165858" cy="1278354"/>
            <a:chOff x="2507905" y="6241652"/>
            <a:chExt cx="4165858" cy="12783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/>
                <p:cNvSpPr txBox="1"/>
                <p:nvPr/>
              </p:nvSpPr>
              <p:spPr>
                <a:xfrm>
                  <a:off x="2507905" y="6675546"/>
                  <a:ext cx="1974771" cy="6253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𝑞𝑉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2" name="ZoneText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905" y="6675546"/>
                  <a:ext cx="1974771" cy="62536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>
                  <a:off x="4818984" y="6241652"/>
                  <a:ext cx="1698414" cy="6129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1" name="ZoneTexte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8984" y="6241652"/>
                  <a:ext cx="1698414" cy="61298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>
                  <a:off x="4856086" y="6907018"/>
                  <a:ext cx="1817677" cy="6129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/3,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2" name="ZoneTexte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6086" y="6907018"/>
                  <a:ext cx="1817677" cy="61298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Accolade ouvrante 52"/>
            <p:cNvSpPr/>
            <p:nvPr/>
          </p:nvSpPr>
          <p:spPr>
            <a:xfrm>
              <a:off x="4631067" y="6619847"/>
              <a:ext cx="158565" cy="736763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3105076" y="6090760"/>
            <a:ext cx="4534977" cy="140200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9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 Box 5"/>
          <p:cNvSpPr/>
          <p:nvPr/>
        </p:nvSpPr>
        <p:spPr>
          <a:xfrm>
            <a:off x="2423331" y="79195"/>
            <a:ext cx="7007093" cy="5954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1500"/>
              </a:spcBef>
              <a:spcAft>
                <a:spcPts val="0"/>
              </a:spcAft>
              <a:buNone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Looking for neutral modes?</a:t>
            </a:r>
            <a:endParaRPr lang="fr-FR" sz="3200" dirty="0">
              <a:solidFill>
                <a:schemeClr val="bg1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13" y="1403937"/>
            <a:ext cx="6638134" cy="59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0" y="2079110"/>
            <a:ext cx="9902206" cy="36909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667251" y="220587"/>
            <a:ext cx="929210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Non-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linearities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weak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tunneling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limit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fr-FR" sz="3086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6217" y="1231215"/>
            <a:ext cx="2925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Weak</a:t>
            </a:r>
            <a:r>
              <a:rPr lang="fr-FR" sz="2400" dirty="0" smtClean="0"/>
              <a:t> tunneling </a:t>
            </a:r>
            <a:r>
              <a:rPr lang="fr-FR" sz="2400" dirty="0" err="1" smtClean="0"/>
              <a:t>limit</a:t>
            </a:r>
            <a:r>
              <a:rPr lang="fr-FR" sz="2400" dirty="0" smtClean="0"/>
              <a:t>: </a:t>
            </a:r>
            <a:endParaRPr lang="fr-F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59085" y="1203901"/>
                <a:ext cx="4824432" cy="4766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=1−</m:t>
                          </m:r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≪1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085" y="1203901"/>
                <a:ext cx="4824432" cy="476669"/>
              </a:xfrm>
              <a:prstGeom prst="rect">
                <a:avLst/>
              </a:prstGeom>
              <a:blipFill>
                <a:blip r:embed="rId3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7853" y="6075621"/>
                <a:ext cx="4824432" cy="958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fr-FR" sz="2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f>
                            <m:fPr>
                              <m:ctrlP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sSup>
                            <m:sSupPr>
                              <m:ctrlPr>
                                <a:rPr lang="fr-FR" sz="2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den>
                              </m:f>
                              <m:r>
                                <a:rPr lang="fr-F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  <m:sub/>
                        <m:sup/>
                      </m:sSubSup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53" y="6075621"/>
                <a:ext cx="4824432" cy="958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402510" y="6004997"/>
                <a:ext cx="4824432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.5≤</m:t>
                          </m:r>
                          <m:f>
                            <m:fPr>
                              <m:ctrlPr>
                                <a:rPr lang="fr-FR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den>
                          </m:f>
                          <m:r>
                            <a:rPr lang="fr-FR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r>
                            <a:rPr lang="fr-F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4.5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510" y="6004997"/>
                <a:ext cx="4824432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402510" y="6873859"/>
                <a:ext cx="4824432" cy="532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.36≤</m:t>
                          </m:r>
                          <m:r>
                            <a:rPr lang="fr-F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≤0.31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510" y="6873859"/>
                <a:ext cx="4824432" cy="5320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497511" y="1279675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 smtClean="0"/>
              <a:t>Pinched</a:t>
            </a:r>
            <a:r>
              <a:rPr lang="fr-FR" sz="2000" dirty="0" smtClean="0"/>
              <a:t> QPC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16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21" y="1143093"/>
            <a:ext cx="8155272" cy="62628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667251" y="220587"/>
            <a:ext cx="929210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Non-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linearities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weak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backscattering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limit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fr-FR" sz="3086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2606" y="1049851"/>
            <a:ext cx="353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Weak</a:t>
            </a:r>
            <a:r>
              <a:rPr lang="fr-FR" sz="2400" dirty="0" smtClean="0"/>
              <a:t> </a:t>
            </a:r>
            <a:r>
              <a:rPr lang="fr-FR" sz="2400" dirty="0" err="1" smtClean="0"/>
              <a:t>backscattering</a:t>
            </a:r>
            <a:r>
              <a:rPr lang="fr-FR" sz="2400" dirty="0" smtClean="0"/>
              <a:t> </a:t>
            </a:r>
            <a:r>
              <a:rPr lang="fr-FR" sz="2400" dirty="0" err="1" smtClean="0"/>
              <a:t>limit</a:t>
            </a:r>
            <a:r>
              <a:rPr lang="fr-FR" sz="2400" dirty="0" smtClean="0"/>
              <a:t>: </a:t>
            </a:r>
            <a:endParaRPr lang="fr-F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50210" y="1395005"/>
                <a:ext cx="4824432" cy="792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eqArr>
                            <m:eqArr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−2=−0.7</m:t>
                              </m:r>
                            </m:e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≈2/3</m:t>
                              </m:r>
                            </m:e>
                          </m:eqAr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210" y="1395005"/>
                <a:ext cx="4824432" cy="7923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61106" y="5088953"/>
                <a:ext cx="4824432" cy="805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/>
                          </m:s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f>
                            <m:fPr>
                              <m:ctrlP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sSup>
                            <m:sSup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6" y="5088953"/>
                <a:ext cx="4824432" cy="8057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19374" y="6135167"/>
                <a:ext cx="4824432" cy="565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fr-FR" sz="20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/>
                          </m:s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=0.96−</m:t>
                          </m:r>
                          <m:sSub>
                            <m:sSubPr>
                              <m:ctrlP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74" y="6135167"/>
                <a:ext cx="4824432" cy="5655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52450" y="1513449"/>
                <a:ext cx="1935594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b>
                        <m:sSubPr>
                          <m:ctrlP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450" y="1513449"/>
                <a:ext cx="1935594" cy="4247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57039" y="4589962"/>
                <a:ext cx="4824432" cy="792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eqArr>
                            <m:eqArrPr>
                              <m:ctrlP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−2=−1.3</m:t>
                              </m:r>
                            </m:e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fr-F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≈1/3</m:t>
                              </m:r>
                            </m:e>
                          </m:eqArr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039" y="4589962"/>
                <a:ext cx="4824432" cy="7923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07501" y="6869572"/>
                <a:ext cx="4824432" cy="538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fr-FR" sz="20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/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sSup>
                            <m:sSup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6869572"/>
                <a:ext cx="4824432" cy="5382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3888044" y="1080628"/>
            <a:ext cx="1252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Open QPC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33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06" y="1089189"/>
            <a:ext cx="8810674" cy="63396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667251" y="220587"/>
            <a:ext cx="929210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Non-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linearities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weak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backscattering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limit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fr-FR" sz="3086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19374" y="1034756"/>
            <a:ext cx="353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Weak</a:t>
            </a:r>
            <a:r>
              <a:rPr lang="fr-FR" sz="2400" dirty="0" smtClean="0"/>
              <a:t> </a:t>
            </a:r>
            <a:r>
              <a:rPr lang="fr-FR" sz="2400" dirty="0" err="1" smtClean="0"/>
              <a:t>backscattering</a:t>
            </a:r>
            <a:r>
              <a:rPr lang="fr-FR" sz="2400" dirty="0" smtClean="0"/>
              <a:t> </a:t>
            </a:r>
            <a:r>
              <a:rPr lang="fr-FR" sz="2400" dirty="0" err="1" smtClean="0"/>
              <a:t>limit</a:t>
            </a:r>
            <a:r>
              <a:rPr lang="fr-FR" sz="2400" dirty="0" smtClean="0"/>
              <a:t>: </a:t>
            </a:r>
            <a:endParaRPr lang="fr-F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61106" y="5088953"/>
                <a:ext cx="4824432" cy="805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/>
                          </m:s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f>
                            <m:fPr>
                              <m:ctrlP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sSup>
                            <m:sSup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6" y="5088953"/>
                <a:ext cx="4824432" cy="8057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67251" y="6116823"/>
                <a:ext cx="4824432" cy="565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fr-FR" sz="20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/>
                          </m:s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=0.942−</m:t>
                          </m:r>
                          <m:sSub>
                            <m:sSubPr>
                              <m:ctrlP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51" y="6116823"/>
                <a:ext cx="4824432" cy="5655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52450" y="1513449"/>
                <a:ext cx="1935594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sSub>
                        <m:sSubPr>
                          <m:ctrlP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fr-F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450" y="1513449"/>
                <a:ext cx="1935594" cy="4247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07501" y="6869572"/>
                <a:ext cx="4824432" cy="538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fr-FR" sz="20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/>
                          </m:sSub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sSup>
                            <m:sSupPr>
                              <m:ctrlPr>
                                <a:rPr lang="fr-F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fr-F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  <m:sub/>
                        <m:sup/>
                      </m:sSub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6869572"/>
                <a:ext cx="4824432" cy="5382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3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667251" y="220587"/>
            <a:ext cx="929210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Temperature</a:t>
            </a:r>
            <a:r>
              <a:rPr lang="fr-FR" sz="3086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3086" dirty="0" err="1" smtClean="0">
                <a:solidFill>
                  <a:schemeClr val="bg1">
                    <a:lumMod val="95000"/>
                  </a:schemeClr>
                </a:solidFill>
              </a:rPr>
              <a:t>dependence</a:t>
            </a:r>
            <a:endParaRPr lang="fr-FR" sz="3086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00" y="1640248"/>
            <a:ext cx="5784824" cy="44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3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93"/>
          <p:cNvSpPr/>
          <p:nvPr/>
        </p:nvSpPr>
        <p:spPr>
          <a:xfrm>
            <a:off x="1819772" y="146107"/>
            <a:ext cx="7409105" cy="5949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92" tIns="46795" rIns="89992" bIns="46795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 sz="3200"/>
            </a:pP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The </a:t>
            </a:r>
            <a:r>
              <a:rPr lang="fr-FR" sz="3197" dirty="0" err="1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collider</a:t>
            </a: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: </a:t>
            </a:r>
            <a:r>
              <a:rPr lang="fr-FR" sz="3197" dirty="0" err="1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sample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445383" y="2553052"/>
            <a:ext cx="2748777" cy="3156039"/>
            <a:chOff x="1421780" y="1037961"/>
            <a:chExt cx="2748777" cy="3156039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" r="52314" b="54589"/>
            <a:stretch/>
          </p:blipFill>
          <p:spPr>
            <a:xfrm>
              <a:off x="1501029" y="1098000"/>
              <a:ext cx="2669528" cy="3096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421780" y="1037961"/>
              <a:ext cx="356840" cy="166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0" y="2069766"/>
            <a:ext cx="5195721" cy="40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 Box 5"/>
          <p:cNvSpPr/>
          <p:nvPr/>
        </p:nvSpPr>
        <p:spPr>
          <a:xfrm>
            <a:off x="2393030" y="-82806"/>
            <a:ext cx="6470226" cy="9711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91" tIns="46795" rIns="89991" bIns="46795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1500"/>
              </a:spcBef>
              <a:buNone/>
              <a:defRPr/>
            </a:pPr>
            <a:r>
              <a:rPr lang="fr-FR" sz="2800" dirty="0" smtClean="0">
                <a:solidFill>
                  <a:schemeClr val="bg1"/>
                </a:solidFill>
                <a:latin typeface="Calibri" pitchFamily="34"/>
                <a:ea typeface="DejaVu Sans" pitchFamily="2"/>
                <a:cs typeface="DejaVu Sans" pitchFamily="2"/>
              </a:rPr>
              <a:t>Matériaux 2D et fort champ magnétique: l’effet Hall quantique</a:t>
            </a:r>
            <a:endParaRPr lang="fr-FR" sz="2800" dirty="0">
              <a:solidFill>
                <a:schemeClr val="bg1"/>
              </a:solidFill>
              <a:latin typeface="Calibri" pitchFamily="34"/>
              <a:ea typeface="DejaVu Sans" pitchFamily="2"/>
              <a:cs typeface="DejaVu Sans" pitchFamily="2"/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"/>
          <a:stretch/>
        </p:blipFill>
        <p:spPr>
          <a:xfrm>
            <a:off x="-3155" y="998883"/>
            <a:ext cx="3921438" cy="2894508"/>
          </a:xfrm>
          <a:prstGeom prst="rect">
            <a:avLst/>
          </a:prstGeom>
        </p:spPr>
      </p:pic>
      <p:cxnSp>
        <p:nvCxnSpPr>
          <p:cNvPr id="53" name="Connecteur droit 52"/>
          <p:cNvCxnSpPr/>
          <p:nvPr/>
        </p:nvCxnSpPr>
        <p:spPr>
          <a:xfrm>
            <a:off x="956818" y="1263534"/>
            <a:ext cx="164248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288781" y="1135127"/>
            <a:ext cx="0" cy="2239831"/>
          </a:xfrm>
          <a:prstGeom prst="straightConnector1">
            <a:avLst/>
          </a:prstGeom>
          <a:ln w="19050">
            <a:solidFill>
              <a:schemeClr val="tx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12583" y="1195922"/>
            <a:ext cx="295274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/>
              <a:t>z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266471" y="1187495"/>
            <a:ext cx="4409814" cy="2075229"/>
            <a:chOff x="2901499" y="1470109"/>
            <a:chExt cx="4409814" cy="2075229"/>
          </a:xfrm>
        </p:grpSpPr>
        <p:sp>
          <p:nvSpPr>
            <p:cNvPr id="56" name="Forme libre 55"/>
            <p:cNvSpPr/>
            <p:nvPr/>
          </p:nvSpPr>
          <p:spPr>
            <a:xfrm>
              <a:off x="4715268" y="2231259"/>
              <a:ext cx="894076" cy="262318"/>
            </a:xfrm>
            <a:custGeom>
              <a:avLst/>
              <a:gdLst>
                <a:gd name="connsiteX0" fmla="*/ 0 w 1057275"/>
                <a:gd name="connsiteY0" fmla="*/ 381000 h 392316"/>
                <a:gd name="connsiteX1" fmla="*/ 428625 w 1057275"/>
                <a:gd name="connsiteY1" fmla="*/ 371475 h 392316"/>
                <a:gd name="connsiteX2" fmla="*/ 904875 w 1057275"/>
                <a:gd name="connsiteY2" fmla="*/ 190500 h 392316"/>
                <a:gd name="connsiteX3" fmla="*/ 962025 w 1057275"/>
                <a:gd name="connsiteY3" fmla="*/ 142875 h 392316"/>
                <a:gd name="connsiteX4" fmla="*/ 1057275 w 1057275"/>
                <a:gd name="connsiteY4" fmla="*/ 0 h 392316"/>
                <a:gd name="connsiteX5" fmla="*/ 1057275 w 1057275"/>
                <a:gd name="connsiteY5" fmla="*/ 0 h 392316"/>
                <a:gd name="connsiteX0" fmla="*/ 0 w 1057275"/>
                <a:gd name="connsiteY0" fmla="*/ 381000 h 389053"/>
                <a:gd name="connsiteX1" fmla="*/ 428625 w 1057275"/>
                <a:gd name="connsiteY1" fmla="*/ 371475 h 389053"/>
                <a:gd name="connsiteX2" fmla="*/ 904875 w 1057275"/>
                <a:gd name="connsiteY2" fmla="*/ 190500 h 389053"/>
                <a:gd name="connsiteX3" fmla="*/ 962025 w 1057275"/>
                <a:gd name="connsiteY3" fmla="*/ 142875 h 389053"/>
                <a:gd name="connsiteX4" fmla="*/ 1057275 w 1057275"/>
                <a:gd name="connsiteY4" fmla="*/ 0 h 389053"/>
                <a:gd name="connsiteX5" fmla="*/ 1057275 w 1057275"/>
                <a:gd name="connsiteY5" fmla="*/ 0 h 389053"/>
                <a:gd name="connsiteX0" fmla="*/ 0 w 1057275"/>
                <a:gd name="connsiteY0" fmla="*/ 381000 h 381190"/>
                <a:gd name="connsiteX1" fmla="*/ 476250 w 1057275"/>
                <a:gd name="connsiteY1" fmla="*/ 342900 h 381190"/>
                <a:gd name="connsiteX2" fmla="*/ 904875 w 1057275"/>
                <a:gd name="connsiteY2" fmla="*/ 190500 h 381190"/>
                <a:gd name="connsiteX3" fmla="*/ 962025 w 1057275"/>
                <a:gd name="connsiteY3" fmla="*/ 142875 h 381190"/>
                <a:gd name="connsiteX4" fmla="*/ 1057275 w 1057275"/>
                <a:gd name="connsiteY4" fmla="*/ 0 h 381190"/>
                <a:gd name="connsiteX5" fmla="*/ 1057275 w 1057275"/>
                <a:gd name="connsiteY5" fmla="*/ 0 h 381190"/>
                <a:gd name="connsiteX0" fmla="*/ 0 w 1096220"/>
                <a:gd name="connsiteY0" fmla="*/ 381000 h 381771"/>
                <a:gd name="connsiteX1" fmla="*/ 476250 w 1096220"/>
                <a:gd name="connsiteY1" fmla="*/ 342900 h 381771"/>
                <a:gd name="connsiteX2" fmla="*/ 1076325 w 1096220"/>
                <a:gd name="connsiteY2" fmla="*/ 123825 h 381771"/>
                <a:gd name="connsiteX3" fmla="*/ 962025 w 1096220"/>
                <a:gd name="connsiteY3" fmla="*/ 142875 h 381771"/>
                <a:gd name="connsiteX4" fmla="*/ 1057275 w 1096220"/>
                <a:gd name="connsiteY4" fmla="*/ 0 h 381771"/>
                <a:gd name="connsiteX5" fmla="*/ 1057275 w 1096220"/>
                <a:gd name="connsiteY5" fmla="*/ 0 h 381771"/>
                <a:gd name="connsiteX0" fmla="*/ 0 w 1096220"/>
                <a:gd name="connsiteY0" fmla="*/ 381000 h 381771"/>
                <a:gd name="connsiteX1" fmla="*/ 476250 w 1096220"/>
                <a:gd name="connsiteY1" fmla="*/ 342900 h 381771"/>
                <a:gd name="connsiteX2" fmla="*/ 1076325 w 1096220"/>
                <a:gd name="connsiteY2" fmla="*/ 123825 h 381771"/>
                <a:gd name="connsiteX3" fmla="*/ 962025 w 1096220"/>
                <a:gd name="connsiteY3" fmla="*/ 142875 h 381771"/>
                <a:gd name="connsiteX4" fmla="*/ 1057275 w 1096220"/>
                <a:gd name="connsiteY4" fmla="*/ 0 h 381771"/>
                <a:gd name="connsiteX0" fmla="*/ 0 w 1096220"/>
                <a:gd name="connsiteY0" fmla="*/ 266031 h 266802"/>
                <a:gd name="connsiteX1" fmla="*/ 476250 w 1096220"/>
                <a:gd name="connsiteY1" fmla="*/ 227931 h 266802"/>
                <a:gd name="connsiteX2" fmla="*/ 1076325 w 1096220"/>
                <a:gd name="connsiteY2" fmla="*/ 8856 h 266802"/>
                <a:gd name="connsiteX3" fmla="*/ 962025 w 1096220"/>
                <a:gd name="connsiteY3" fmla="*/ 27906 h 266802"/>
                <a:gd name="connsiteX0" fmla="*/ 0 w 1076325"/>
                <a:gd name="connsiteY0" fmla="*/ 257175 h 257946"/>
                <a:gd name="connsiteX1" fmla="*/ 476250 w 1076325"/>
                <a:gd name="connsiteY1" fmla="*/ 219075 h 257946"/>
                <a:gd name="connsiteX2" fmla="*/ 1076325 w 1076325"/>
                <a:gd name="connsiteY2" fmla="*/ 0 h 257946"/>
                <a:gd name="connsiteX0" fmla="*/ 0 w 1066800"/>
                <a:gd name="connsiteY0" fmla="*/ 257175 h 257945"/>
                <a:gd name="connsiteX1" fmla="*/ 476250 w 1066800"/>
                <a:gd name="connsiteY1" fmla="*/ 219075 h 257945"/>
                <a:gd name="connsiteX2" fmla="*/ 1066800 w 1066800"/>
                <a:gd name="connsiteY2" fmla="*/ 0 h 257945"/>
                <a:gd name="connsiteX0" fmla="*/ 0 w 1066800"/>
                <a:gd name="connsiteY0" fmla="*/ 257175 h 257945"/>
                <a:gd name="connsiteX1" fmla="*/ 476250 w 1066800"/>
                <a:gd name="connsiteY1" fmla="*/ 219075 h 257945"/>
                <a:gd name="connsiteX2" fmla="*/ 1066800 w 1066800"/>
                <a:gd name="connsiteY2" fmla="*/ 0 h 257945"/>
                <a:gd name="connsiteX0" fmla="*/ 0 w 1066800"/>
                <a:gd name="connsiteY0" fmla="*/ 257175 h 257284"/>
                <a:gd name="connsiteX1" fmla="*/ 476250 w 1066800"/>
                <a:gd name="connsiteY1" fmla="*/ 219075 h 257284"/>
                <a:gd name="connsiteX2" fmla="*/ 847725 w 1066800"/>
                <a:gd name="connsiteY2" fmla="*/ 114301 h 257284"/>
                <a:gd name="connsiteX3" fmla="*/ 1066800 w 1066800"/>
                <a:gd name="connsiteY3" fmla="*/ 0 h 25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00" h="257284">
                  <a:moveTo>
                    <a:pt x="0" y="257175"/>
                  </a:moveTo>
                  <a:cubicBezTo>
                    <a:pt x="148431" y="258762"/>
                    <a:pt x="334963" y="242887"/>
                    <a:pt x="476250" y="219075"/>
                  </a:cubicBezTo>
                  <a:cubicBezTo>
                    <a:pt x="617538" y="195263"/>
                    <a:pt x="749300" y="150813"/>
                    <a:pt x="847725" y="114301"/>
                  </a:cubicBezTo>
                  <a:cubicBezTo>
                    <a:pt x="946150" y="77789"/>
                    <a:pt x="1011238" y="22225"/>
                    <a:pt x="10668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cxnSp>
          <p:nvCxnSpPr>
            <p:cNvPr id="57" name="Connecteur droit 56"/>
            <p:cNvCxnSpPr>
              <a:stCxn id="56" idx="3"/>
            </p:cNvCxnSpPr>
            <p:nvPr/>
          </p:nvCxnSpPr>
          <p:spPr>
            <a:xfrm flipH="1">
              <a:off x="5609271" y="2231260"/>
              <a:ext cx="73" cy="9505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orme libre 57"/>
            <p:cNvSpPr/>
            <p:nvPr/>
          </p:nvSpPr>
          <p:spPr>
            <a:xfrm>
              <a:off x="5616767" y="2628223"/>
              <a:ext cx="1117596" cy="553548"/>
            </a:xfrm>
            <a:custGeom>
              <a:avLst/>
              <a:gdLst>
                <a:gd name="connsiteX0" fmla="*/ 0 w 1475962"/>
                <a:gd name="connsiteY0" fmla="*/ 499245 h 499245"/>
                <a:gd name="connsiteX1" fmla="*/ 161925 w 1475962"/>
                <a:gd name="connsiteY1" fmla="*/ 261120 h 499245"/>
                <a:gd name="connsiteX2" fmla="*/ 600075 w 1475962"/>
                <a:gd name="connsiteY2" fmla="*/ 70620 h 499245"/>
                <a:gd name="connsiteX3" fmla="*/ 1371600 w 1475962"/>
                <a:gd name="connsiteY3" fmla="*/ 3945 h 499245"/>
                <a:gd name="connsiteX4" fmla="*/ 1447800 w 1475962"/>
                <a:gd name="connsiteY4" fmla="*/ 13470 h 499245"/>
                <a:gd name="connsiteX0" fmla="*/ 0 w 1371600"/>
                <a:gd name="connsiteY0" fmla="*/ 495300 h 495300"/>
                <a:gd name="connsiteX1" fmla="*/ 161925 w 1371600"/>
                <a:gd name="connsiteY1" fmla="*/ 257175 h 495300"/>
                <a:gd name="connsiteX2" fmla="*/ 600075 w 1371600"/>
                <a:gd name="connsiteY2" fmla="*/ 66675 h 495300"/>
                <a:gd name="connsiteX3" fmla="*/ 1371600 w 1371600"/>
                <a:gd name="connsiteY3" fmla="*/ 0 h 495300"/>
                <a:gd name="connsiteX0" fmla="*/ 0 w 1438275"/>
                <a:gd name="connsiteY0" fmla="*/ 495300 h 495300"/>
                <a:gd name="connsiteX1" fmla="*/ 161925 w 1438275"/>
                <a:gd name="connsiteY1" fmla="*/ 257175 h 495300"/>
                <a:gd name="connsiteX2" fmla="*/ 600075 w 1438275"/>
                <a:gd name="connsiteY2" fmla="*/ 66675 h 495300"/>
                <a:gd name="connsiteX3" fmla="*/ 1438275 w 1438275"/>
                <a:gd name="connsiteY3" fmla="*/ 0 h 495300"/>
                <a:gd name="connsiteX0" fmla="*/ 0 w 1438275"/>
                <a:gd name="connsiteY0" fmla="*/ 1209675 h 1209675"/>
                <a:gd name="connsiteX1" fmla="*/ 161925 w 1438275"/>
                <a:gd name="connsiteY1" fmla="*/ 971550 h 1209675"/>
                <a:gd name="connsiteX2" fmla="*/ 600075 w 1438275"/>
                <a:gd name="connsiteY2" fmla="*/ 781050 h 1209675"/>
                <a:gd name="connsiteX3" fmla="*/ 1438275 w 1438275"/>
                <a:gd name="connsiteY3" fmla="*/ 0 h 1209675"/>
                <a:gd name="connsiteX0" fmla="*/ 0 w 1438275"/>
                <a:gd name="connsiteY0" fmla="*/ 1209675 h 1209675"/>
                <a:gd name="connsiteX1" fmla="*/ 161925 w 1438275"/>
                <a:gd name="connsiteY1" fmla="*/ 971550 h 1209675"/>
                <a:gd name="connsiteX2" fmla="*/ 523875 w 1438275"/>
                <a:gd name="connsiteY2" fmla="*/ 304800 h 1209675"/>
                <a:gd name="connsiteX3" fmla="*/ 1438275 w 1438275"/>
                <a:gd name="connsiteY3" fmla="*/ 0 h 1209675"/>
                <a:gd name="connsiteX0" fmla="*/ 0 w 1590675"/>
                <a:gd name="connsiteY0" fmla="*/ 1047750 h 1047750"/>
                <a:gd name="connsiteX1" fmla="*/ 161925 w 1590675"/>
                <a:gd name="connsiteY1" fmla="*/ 809625 h 1047750"/>
                <a:gd name="connsiteX2" fmla="*/ 523875 w 1590675"/>
                <a:gd name="connsiteY2" fmla="*/ 142875 h 1047750"/>
                <a:gd name="connsiteX3" fmla="*/ 1590675 w 1590675"/>
                <a:gd name="connsiteY3" fmla="*/ 0 h 1047750"/>
                <a:gd name="connsiteX0" fmla="*/ 0 w 1590675"/>
                <a:gd name="connsiteY0" fmla="*/ 1047750 h 1047750"/>
                <a:gd name="connsiteX1" fmla="*/ 161925 w 1590675"/>
                <a:gd name="connsiteY1" fmla="*/ 809625 h 1047750"/>
                <a:gd name="connsiteX2" fmla="*/ 666750 w 1590675"/>
                <a:gd name="connsiteY2" fmla="*/ 381000 h 1047750"/>
                <a:gd name="connsiteX3" fmla="*/ 1590675 w 1590675"/>
                <a:gd name="connsiteY3" fmla="*/ 0 h 1047750"/>
                <a:gd name="connsiteX0" fmla="*/ 0 w 1590675"/>
                <a:gd name="connsiteY0" fmla="*/ 1047750 h 1047750"/>
                <a:gd name="connsiteX1" fmla="*/ 161925 w 1590675"/>
                <a:gd name="connsiteY1" fmla="*/ 809625 h 1047750"/>
                <a:gd name="connsiteX2" fmla="*/ 666750 w 1590675"/>
                <a:gd name="connsiteY2" fmla="*/ 381000 h 1047750"/>
                <a:gd name="connsiteX3" fmla="*/ 1590675 w 1590675"/>
                <a:gd name="connsiteY3" fmla="*/ 0 h 1047750"/>
                <a:gd name="connsiteX0" fmla="*/ 0 w 1638300"/>
                <a:gd name="connsiteY0" fmla="*/ 914400 h 914400"/>
                <a:gd name="connsiteX1" fmla="*/ 161925 w 1638300"/>
                <a:gd name="connsiteY1" fmla="*/ 676275 h 914400"/>
                <a:gd name="connsiteX2" fmla="*/ 666750 w 1638300"/>
                <a:gd name="connsiteY2" fmla="*/ 247650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61925 w 1638300"/>
                <a:gd name="connsiteY1" fmla="*/ 676275 h 914400"/>
                <a:gd name="connsiteX2" fmla="*/ 609600 w 1638300"/>
                <a:gd name="connsiteY2" fmla="*/ 200025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23825 w 1638300"/>
                <a:gd name="connsiteY1" fmla="*/ 647700 h 914400"/>
                <a:gd name="connsiteX2" fmla="*/ 609600 w 1638300"/>
                <a:gd name="connsiteY2" fmla="*/ 200025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23825 w 1638300"/>
                <a:gd name="connsiteY1" fmla="*/ 647700 h 914400"/>
                <a:gd name="connsiteX2" fmla="*/ 609600 w 1638300"/>
                <a:gd name="connsiteY2" fmla="*/ 200025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23825 w 1638300"/>
                <a:gd name="connsiteY1" fmla="*/ 647700 h 914400"/>
                <a:gd name="connsiteX2" fmla="*/ 647700 w 1638300"/>
                <a:gd name="connsiteY2" fmla="*/ 266700 h 914400"/>
                <a:gd name="connsiteX3" fmla="*/ 1638300 w 1638300"/>
                <a:gd name="connsiteY3" fmla="*/ 0 h 914400"/>
                <a:gd name="connsiteX0" fmla="*/ 0 w 1638300"/>
                <a:gd name="connsiteY0" fmla="*/ 914400 h 914400"/>
                <a:gd name="connsiteX1" fmla="*/ 123825 w 1638300"/>
                <a:gd name="connsiteY1" fmla="*/ 647700 h 914400"/>
                <a:gd name="connsiteX2" fmla="*/ 647700 w 1638300"/>
                <a:gd name="connsiteY2" fmla="*/ 266700 h 914400"/>
                <a:gd name="connsiteX3" fmla="*/ 1638300 w 1638300"/>
                <a:gd name="connsiteY3" fmla="*/ 0 h 914400"/>
                <a:gd name="connsiteX0" fmla="*/ 0 w 1695450"/>
                <a:gd name="connsiteY0" fmla="*/ 771525 h 771525"/>
                <a:gd name="connsiteX1" fmla="*/ 123825 w 1695450"/>
                <a:gd name="connsiteY1" fmla="*/ 504825 h 771525"/>
                <a:gd name="connsiteX2" fmla="*/ 647700 w 1695450"/>
                <a:gd name="connsiteY2" fmla="*/ 123825 h 771525"/>
                <a:gd name="connsiteX3" fmla="*/ 1695450 w 1695450"/>
                <a:gd name="connsiteY3" fmla="*/ 0 h 771525"/>
                <a:gd name="connsiteX0" fmla="*/ 0 w 1695450"/>
                <a:gd name="connsiteY0" fmla="*/ 704850 h 704850"/>
                <a:gd name="connsiteX1" fmla="*/ 123825 w 1695450"/>
                <a:gd name="connsiteY1" fmla="*/ 438150 h 704850"/>
                <a:gd name="connsiteX2" fmla="*/ 647700 w 1695450"/>
                <a:gd name="connsiteY2" fmla="*/ 57150 h 704850"/>
                <a:gd name="connsiteX3" fmla="*/ 1695450 w 1695450"/>
                <a:gd name="connsiteY3" fmla="*/ 0 h 704850"/>
                <a:gd name="connsiteX0" fmla="*/ 0 w 1695450"/>
                <a:gd name="connsiteY0" fmla="*/ 704850 h 704850"/>
                <a:gd name="connsiteX1" fmla="*/ 123825 w 1695450"/>
                <a:gd name="connsiteY1" fmla="*/ 438150 h 704850"/>
                <a:gd name="connsiteX2" fmla="*/ 657225 w 1695450"/>
                <a:gd name="connsiteY2" fmla="*/ 152400 h 704850"/>
                <a:gd name="connsiteX3" fmla="*/ 1695450 w 1695450"/>
                <a:gd name="connsiteY3" fmla="*/ 0 h 704850"/>
                <a:gd name="connsiteX0" fmla="*/ 0 w 1695450"/>
                <a:gd name="connsiteY0" fmla="*/ 628650 h 628650"/>
                <a:gd name="connsiteX1" fmla="*/ 123825 w 1695450"/>
                <a:gd name="connsiteY1" fmla="*/ 361950 h 628650"/>
                <a:gd name="connsiteX2" fmla="*/ 657225 w 1695450"/>
                <a:gd name="connsiteY2" fmla="*/ 76200 h 628650"/>
                <a:gd name="connsiteX3" fmla="*/ 1695450 w 1695450"/>
                <a:gd name="connsiteY3" fmla="*/ 0 h 628650"/>
                <a:gd name="connsiteX0" fmla="*/ 0 w 1695450"/>
                <a:gd name="connsiteY0" fmla="*/ 628650 h 628650"/>
                <a:gd name="connsiteX1" fmla="*/ 171450 w 1695450"/>
                <a:gd name="connsiteY1" fmla="*/ 361950 h 628650"/>
                <a:gd name="connsiteX2" fmla="*/ 657225 w 1695450"/>
                <a:gd name="connsiteY2" fmla="*/ 76200 h 628650"/>
                <a:gd name="connsiteX3" fmla="*/ 1695450 w 1695450"/>
                <a:gd name="connsiteY3" fmla="*/ 0 h 628650"/>
                <a:gd name="connsiteX0" fmla="*/ 0 w 1333500"/>
                <a:gd name="connsiteY0" fmla="*/ 590550 h 590550"/>
                <a:gd name="connsiteX1" fmla="*/ 171450 w 1333500"/>
                <a:gd name="connsiteY1" fmla="*/ 323850 h 590550"/>
                <a:gd name="connsiteX2" fmla="*/ 657225 w 1333500"/>
                <a:gd name="connsiteY2" fmla="*/ 381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171450 w 1333500"/>
                <a:gd name="connsiteY1" fmla="*/ 323850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19075 w 1333500"/>
                <a:gd name="connsiteY1" fmla="*/ 3333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19075 w 1333500"/>
                <a:gd name="connsiteY1" fmla="*/ 3333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19075 w 1333500"/>
                <a:gd name="connsiteY1" fmla="*/ 3333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19075 w 1333500"/>
                <a:gd name="connsiteY1" fmla="*/ 3333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57175 w 1333500"/>
                <a:gd name="connsiteY1" fmla="*/ 39052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57175 w 1333500"/>
                <a:gd name="connsiteY1" fmla="*/ 39052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38125 w 1333500"/>
                <a:gd name="connsiteY1" fmla="*/ 2952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38125 w 1333500"/>
                <a:gd name="connsiteY1" fmla="*/ 2952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238125 w 1333500"/>
                <a:gd name="connsiteY1" fmla="*/ 2952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304800 w 1333500"/>
                <a:gd name="connsiteY1" fmla="*/ 295275 h 590550"/>
                <a:gd name="connsiteX2" fmla="*/ 657225 w 1333500"/>
                <a:gd name="connsiteY2" fmla="*/ 76200 h 590550"/>
                <a:gd name="connsiteX3" fmla="*/ 1333500 w 1333500"/>
                <a:gd name="connsiteY3" fmla="*/ 0 h 590550"/>
                <a:gd name="connsiteX0" fmla="*/ 0 w 1333500"/>
                <a:gd name="connsiteY0" fmla="*/ 590550 h 590550"/>
                <a:gd name="connsiteX1" fmla="*/ 304800 w 1333500"/>
                <a:gd name="connsiteY1" fmla="*/ 295275 h 590550"/>
                <a:gd name="connsiteX2" fmla="*/ 695325 w 1333500"/>
                <a:gd name="connsiteY2" fmla="*/ 95250 h 590550"/>
                <a:gd name="connsiteX3" fmla="*/ 1333500 w 1333500"/>
                <a:gd name="connsiteY3" fmla="*/ 0 h 590550"/>
                <a:gd name="connsiteX0" fmla="*/ 0 w 1333500"/>
                <a:gd name="connsiteY0" fmla="*/ 542925 h 542925"/>
                <a:gd name="connsiteX1" fmla="*/ 304800 w 1333500"/>
                <a:gd name="connsiteY1" fmla="*/ 247650 h 542925"/>
                <a:gd name="connsiteX2" fmla="*/ 695325 w 1333500"/>
                <a:gd name="connsiteY2" fmla="*/ 47625 h 542925"/>
                <a:gd name="connsiteX3" fmla="*/ 1333500 w 1333500"/>
                <a:gd name="connsiteY3" fmla="*/ 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0" h="542925">
                  <a:moveTo>
                    <a:pt x="0" y="542925"/>
                  </a:moveTo>
                  <a:cubicBezTo>
                    <a:pt x="107156" y="459581"/>
                    <a:pt x="188913" y="330200"/>
                    <a:pt x="304800" y="247650"/>
                  </a:cubicBezTo>
                  <a:cubicBezTo>
                    <a:pt x="420687" y="165100"/>
                    <a:pt x="523875" y="88900"/>
                    <a:pt x="695325" y="47625"/>
                  </a:cubicBezTo>
                  <a:cubicBezTo>
                    <a:pt x="866775" y="6350"/>
                    <a:pt x="1192213" y="9525"/>
                    <a:pt x="13335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 dirty="0"/>
            </a:p>
          </p:txBody>
        </p:sp>
        <p:cxnSp>
          <p:nvCxnSpPr>
            <p:cNvPr id="59" name="Connecteur droit 58"/>
            <p:cNvCxnSpPr/>
            <p:nvPr/>
          </p:nvCxnSpPr>
          <p:spPr>
            <a:xfrm>
              <a:off x="5620793" y="2934166"/>
              <a:ext cx="87961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orme libre 59"/>
            <p:cNvSpPr/>
            <p:nvPr/>
          </p:nvSpPr>
          <p:spPr>
            <a:xfrm>
              <a:off x="5609271" y="2590475"/>
              <a:ext cx="718454" cy="345780"/>
            </a:xfrm>
            <a:custGeom>
              <a:avLst/>
              <a:gdLst>
                <a:gd name="connsiteX0" fmla="*/ 0 w 999243"/>
                <a:gd name="connsiteY0" fmla="*/ 162441 h 249707"/>
                <a:gd name="connsiteX1" fmla="*/ 142875 w 999243"/>
                <a:gd name="connsiteY1" fmla="*/ 516 h 249707"/>
                <a:gd name="connsiteX2" fmla="*/ 466725 w 999243"/>
                <a:gd name="connsiteY2" fmla="*/ 210066 h 249707"/>
                <a:gd name="connsiteX3" fmla="*/ 952500 w 999243"/>
                <a:gd name="connsiteY3" fmla="*/ 248166 h 249707"/>
                <a:gd name="connsiteX4" fmla="*/ 952500 w 999243"/>
                <a:gd name="connsiteY4" fmla="*/ 238641 h 249707"/>
                <a:gd name="connsiteX0" fmla="*/ 0 w 1014221"/>
                <a:gd name="connsiteY0" fmla="*/ 162441 h 250697"/>
                <a:gd name="connsiteX1" fmla="*/ 142875 w 1014221"/>
                <a:gd name="connsiteY1" fmla="*/ 516 h 250697"/>
                <a:gd name="connsiteX2" fmla="*/ 466725 w 1014221"/>
                <a:gd name="connsiteY2" fmla="*/ 210066 h 250697"/>
                <a:gd name="connsiteX3" fmla="*/ 952500 w 1014221"/>
                <a:gd name="connsiteY3" fmla="*/ 248166 h 250697"/>
                <a:gd name="connsiteX4" fmla="*/ 981075 w 1014221"/>
                <a:gd name="connsiteY4" fmla="*/ 171966 h 250697"/>
                <a:gd name="connsiteX0" fmla="*/ 0 w 1018914"/>
                <a:gd name="connsiteY0" fmla="*/ 162441 h 227098"/>
                <a:gd name="connsiteX1" fmla="*/ 142875 w 1018914"/>
                <a:gd name="connsiteY1" fmla="*/ 516 h 227098"/>
                <a:gd name="connsiteX2" fmla="*/ 466725 w 1018914"/>
                <a:gd name="connsiteY2" fmla="*/ 210066 h 227098"/>
                <a:gd name="connsiteX3" fmla="*/ 962025 w 1018914"/>
                <a:gd name="connsiteY3" fmla="*/ 210066 h 227098"/>
                <a:gd name="connsiteX4" fmla="*/ 981075 w 1018914"/>
                <a:gd name="connsiteY4" fmla="*/ 171966 h 227098"/>
                <a:gd name="connsiteX0" fmla="*/ 0 w 1019527"/>
                <a:gd name="connsiteY0" fmla="*/ 161925 h 209606"/>
                <a:gd name="connsiteX1" fmla="*/ 142875 w 1019527"/>
                <a:gd name="connsiteY1" fmla="*/ 0 h 209606"/>
                <a:gd name="connsiteX2" fmla="*/ 457200 w 1019527"/>
                <a:gd name="connsiteY2" fmla="*/ 161925 h 209606"/>
                <a:gd name="connsiteX3" fmla="*/ 962025 w 1019527"/>
                <a:gd name="connsiteY3" fmla="*/ 209550 h 209606"/>
                <a:gd name="connsiteX4" fmla="*/ 981075 w 1019527"/>
                <a:gd name="connsiteY4" fmla="*/ 171450 h 209606"/>
                <a:gd name="connsiteX0" fmla="*/ 0 w 1019527"/>
                <a:gd name="connsiteY0" fmla="*/ 161925 h 209606"/>
                <a:gd name="connsiteX1" fmla="*/ 142875 w 1019527"/>
                <a:gd name="connsiteY1" fmla="*/ 0 h 209606"/>
                <a:gd name="connsiteX2" fmla="*/ 457200 w 1019527"/>
                <a:gd name="connsiteY2" fmla="*/ 161925 h 209606"/>
                <a:gd name="connsiteX3" fmla="*/ 962025 w 1019527"/>
                <a:gd name="connsiteY3" fmla="*/ 209550 h 209606"/>
                <a:gd name="connsiteX4" fmla="*/ 981075 w 1019527"/>
                <a:gd name="connsiteY4" fmla="*/ 171450 h 209606"/>
                <a:gd name="connsiteX0" fmla="*/ 0 w 1007572"/>
                <a:gd name="connsiteY0" fmla="*/ 161925 h 210002"/>
                <a:gd name="connsiteX1" fmla="*/ 142875 w 1007572"/>
                <a:gd name="connsiteY1" fmla="*/ 0 h 210002"/>
                <a:gd name="connsiteX2" fmla="*/ 457200 w 1007572"/>
                <a:gd name="connsiteY2" fmla="*/ 161925 h 210002"/>
                <a:gd name="connsiteX3" fmla="*/ 657224 w 1007572"/>
                <a:gd name="connsiteY3" fmla="*/ 190500 h 210002"/>
                <a:gd name="connsiteX4" fmla="*/ 962025 w 1007572"/>
                <a:gd name="connsiteY4" fmla="*/ 209550 h 210002"/>
                <a:gd name="connsiteX5" fmla="*/ 981075 w 1007572"/>
                <a:gd name="connsiteY5" fmla="*/ 171450 h 210002"/>
                <a:gd name="connsiteX0" fmla="*/ 0 w 1007572"/>
                <a:gd name="connsiteY0" fmla="*/ 152400 h 200477"/>
                <a:gd name="connsiteX1" fmla="*/ 200025 w 1007572"/>
                <a:gd name="connsiteY1" fmla="*/ 0 h 200477"/>
                <a:gd name="connsiteX2" fmla="*/ 457200 w 1007572"/>
                <a:gd name="connsiteY2" fmla="*/ 152400 h 200477"/>
                <a:gd name="connsiteX3" fmla="*/ 657224 w 1007572"/>
                <a:gd name="connsiteY3" fmla="*/ 180975 h 200477"/>
                <a:gd name="connsiteX4" fmla="*/ 962025 w 1007572"/>
                <a:gd name="connsiteY4" fmla="*/ 200025 h 200477"/>
                <a:gd name="connsiteX5" fmla="*/ 981075 w 1007572"/>
                <a:gd name="connsiteY5" fmla="*/ 161925 h 200477"/>
                <a:gd name="connsiteX0" fmla="*/ 0 w 1007572"/>
                <a:gd name="connsiteY0" fmla="*/ 152400 h 200477"/>
                <a:gd name="connsiteX1" fmla="*/ 200025 w 1007572"/>
                <a:gd name="connsiteY1" fmla="*/ 0 h 200477"/>
                <a:gd name="connsiteX2" fmla="*/ 457200 w 1007572"/>
                <a:gd name="connsiteY2" fmla="*/ 152400 h 200477"/>
                <a:gd name="connsiteX3" fmla="*/ 657224 w 1007572"/>
                <a:gd name="connsiteY3" fmla="*/ 180975 h 200477"/>
                <a:gd name="connsiteX4" fmla="*/ 962025 w 1007572"/>
                <a:gd name="connsiteY4" fmla="*/ 200025 h 200477"/>
                <a:gd name="connsiteX5" fmla="*/ 981075 w 1007572"/>
                <a:gd name="connsiteY5" fmla="*/ 161925 h 200477"/>
                <a:gd name="connsiteX0" fmla="*/ 0 w 962025"/>
                <a:gd name="connsiteY0" fmla="*/ 152400 h 200477"/>
                <a:gd name="connsiteX1" fmla="*/ 200025 w 962025"/>
                <a:gd name="connsiteY1" fmla="*/ 0 h 200477"/>
                <a:gd name="connsiteX2" fmla="*/ 457200 w 962025"/>
                <a:gd name="connsiteY2" fmla="*/ 152400 h 200477"/>
                <a:gd name="connsiteX3" fmla="*/ 657224 w 962025"/>
                <a:gd name="connsiteY3" fmla="*/ 180975 h 200477"/>
                <a:gd name="connsiteX4" fmla="*/ 962025 w 962025"/>
                <a:gd name="connsiteY4" fmla="*/ 200025 h 200477"/>
                <a:gd name="connsiteX0" fmla="*/ 0 w 657224"/>
                <a:gd name="connsiteY0" fmla="*/ 152400 h 180975"/>
                <a:gd name="connsiteX1" fmla="*/ 200025 w 657224"/>
                <a:gd name="connsiteY1" fmla="*/ 0 h 180975"/>
                <a:gd name="connsiteX2" fmla="*/ 457200 w 657224"/>
                <a:gd name="connsiteY2" fmla="*/ 152400 h 180975"/>
                <a:gd name="connsiteX3" fmla="*/ 657224 w 657224"/>
                <a:gd name="connsiteY3" fmla="*/ 180975 h 180975"/>
                <a:gd name="connsiteX0" fmla="*/ 0 w 457200"/>
                <a:gd name="connsiteY0" fmla="*/ 152400 h 152400"/>
                <a:gd name="connsiteX1" fmla="*/ 200025 w 457200"/>
                <a:gd name="connsiteY1" fmla="*/ 0 h 152400"/>
                <a:gd name="connsiteX2" fmla="*/ 457200 w 457200"/>
                <a:gd name="connsiteY2" fmla="*/ 152400 h 152400"/>
                <a:gd name="connsiteX0" fmla="*/ 0 w 503786"/>
                <a:gd name="connsiteY0" fmla="*/ 152400 h 172623"/>
                <a:gd name="connsiteX1" fmla="*/ 200025 w 503786"/>
                <a:gd name="connsiteY1" fmla="*/ 0 h 172623"/>
                <a:gd name="connsiteX2" fmla="*/ 457200 w 503786"/>
                <a:gd name="connsiteY2" fmla="*/ 152400 h 172623"/>
                <a:gd name="connsiteX3" fmla="*/ 503786 w 503786"/>
                <a:gd name="connsiteY3" fmla="*/ 172623 h 172623"/>
                <a:gd name="connsiteX0" fmla="*/ 0 w 781737"/>
                <a:gd name="connsiteY0" fmla="*/ 152400 h 169014"/>
                <a:gd name="connsiteX1" fmla="*/ 200025 w 781737"/>
                <a:gd name="connsiteY1" fmla="*/ 0 h 169014"/>
                <a:gd name="connsiteX2" fmla="*/ 457200 w 781737"/>
                <a:gd name="connsiteY2" fmla="*/ 152400 h 169014"/>
                <a:gd name="connsiteX3" fmla="*/ 781737 w 781737"/>
                <a:gd name="connsiteY3" fmla="*/ 167799 h 169014"/>
                <a:gd name="connsiteX0" fmla="*/ 0 w 781737"/>
                <a:gd name="connsiteY0" fmla="*/ 171754 h 171754"/>
                <a:gd name="connsiteX1" fmla="*/ 200025 w 781737"/>
                <a:gd name="connsiteY1" fmla="*/ 59 h 171754"/>
                <a:gd name="connsiteX2" fmla="*/ 457200 w 781737"/>
                <a:gd name="connsiteY2" fmla="*/ 152459 h 171754"/>
                <a:gd name="connsiteX3" fmla="*/ 781737 w 781737"/>
                <a:gd name="connsiteY3" fmla="*/ 167858 h 17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737" h="171754">
                  <a:moveTo>
                    <a:pt x="0" y="171754"/>
                  </a:moveTo>
                  <a:cubicBezTo>
                    <a:pt x="84660" y="101293"/>
                    <a:pt x="123825" y="3275"/>
                    <a:pt x="200025" y="59"/>
                  </a:cubicBezTo>
                  <a:cubicBezTo>
                    <a:pt x="276225" y="-3157"/>
                    <a:pt x="360248" y="124492"/>
                    <a:pt x="457200" y="152459"/>
                  </a:cubicBezTo>
                  <a:cubicBezTo>
                    <a:pt x="554152" y="180426"/>
                    <a:pt x="772032" y="163645"/>
                    <a:pt x="781737" y="167858"/>
                  </a:cubicBezTo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5669227" y="1470109"/>
              <a:ext cx="1642086" cy="60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43" dirty="0">
                  <a:latin typeface="Comic Sans MS" pitchFamily="66" charset="0"/>
                </a:rPr>
                <a:t>Quantum </a:t>
              </a:r>
              <a:r>
                <a:rPr lang="fr-FR" sz="1543" dirty="0" err="1">
                  <a:latin typeface="Comic Sans MS" pitchFamily="66" charset="0"/>
                </a:rPr>
                <a:t>well</a:t>
              </a:r>
              <a:endParaRPr lang="fr-FR" sz="1543" dirty="0">
                <a:latin typeface="Comic Sans MS" pitchFamily="66" charset="0"/>
              </a:endParaRPr>
            </a:p>
            <a:p>
              <a:r>
                <a:rPr lang="fr-FR" sz="1543" dirty="0">
                  <a:latin typeface="Comic Sans MS" pitchFamily="66" charset="0"/>
                </a:rPr>
                <a:t> </a:t>
              </a:r>
              <a:r>
                <a:rPr lang="fr-FR" sz="1543" dirty="0" err="1">
                  <a:latin typeface="Comic Sans MS" pitchFamily="66" charset="0"/>
                </a:rPr>
                <a:t>width</a:t>
              </a:r>
              <a:r>
                <a:rPr lang="fr-FR" sz="1543" dirty="0">
                  <a:latin typeface="Comic Sans MS" pitchFamily="66" charset="0"/>
                </a:rPr>
                <a:t> </a:t>
              </a:r>
              <a:r>
                <a:rPr lang="fr-FR" sz="1764" dirty="0">
                  <a:latin typeface="Comic Sans MS" pitchFamily="66" charset="0"/>
                </a:rPr>
                <a:t>~ </a:t>
              </a:r>
              <a:r>
                <a:rPr lang="fr-FR" sz="1543" dirty="0">
                  <a:latin typeface="Comic Sans MS" pitchFamily="66" charset="0"/>
                </a:rPr>
                <a:t>10 </a:t>
              </a:r>
              <a:r>
                <a:rPr lang="fr-FR" sz="1543" dirty="0" err="1">
                  <a:latin typeface="Comic Sans MS" pitchFamily="66" charset="0"/>
                </a:rPr>
                <a:t>nnm</a:t>
              </a:r>
              <a:endParaRPr lang="fr-FR" sz="1543" dirty="0">
                <a:latin typeface="Comic Sans MS" pitchFamily="66" charset="0"/>
              </a:endParaRPr>
            </a:p>
          </p:txBody>
        </p:sp>
        <p:cxnSp>
          <p:nvCxnSpPr>
            <p:cNvPr id="62" name="Connecteur droit avec flèche 61"/>
            <p:cNvCxnSpPr/>
            <p:nvPr/>
          </p:nvCxnSpPr>
          <p:spPr>
            <a:xfrm flipH="1">
              <a:off x="5943308" y="2022115"/>
              <a:ext cx="289079" cy="680606"/>
            </a:xfrm>
            <a:prstGeom prst="straightConnector1">
              <a:avLst/>
            </a:prstGeom>
            <a:ln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/>
            <p:cNvSpPr txBox="1"/>
            <p:nvPr/>
          </p:nvSpPr>
          <p:spPr>
            <a:xfrm>
              <a:off x="5770768" y="3058069"/>
              <a:ext cx="1281120" cy="329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43" dirty="0" err="1">
                  <a:latin typeface="Comic Sans MS" pitchFamily="66" charset="0"/>
                </a:rPr>
                <a:t>bound</a:t>
              </a:r>
              <a:r>
                <a:rPr lang="fr-FR" sz="1543" dirty="0">
                  <a:latin typeface="Comic Sans MS" pitchFamily="66" charset="0"/>
                </a:rPr>
                <a:t> state</a:t>
              </a:r>
            </a:p>
          </p:txBody>
        </p:sp>
        <p:cxnSp>
          <p:nvCxnSpPr>
            <p:cNvPr id="64" name="Connecteur droit avec flèche 63"/>
            <p:cNvCxnSpPr/>
            <p:nvPr/>
          </p:nvCxnSpPr>
          <p:spPr>
            <a:xfrm flipH="1">
              <a:off x="2901499" y="2063977"/>
              <a:ext cx="3041004" cy="804825"/>
            </a:xfrm>
            <a:prstGeom prst="straightConnector1">
              <a:avLst/>
            </a:prstGeom>
            <a:ln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 flipH="1">
              <a:off x="4677425" y="3316246"/>
              <a:ext cx="2059878" cy="2030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4402844" y="3116438"/>
              <a:ext cx="295274" cy="428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187" dirty="0"/>
                <a:t>z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0" name="ZoneTexte 199"/>
              <p:cNvSpPr txBox="1"/>
              <p:nvPr/>
            </p:nvSpPr>
            <p:spPr>
              <a:xfrm>
                <a:off x="377377" y="3752990"/>
                <a:ext cx="342979" cy="336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200" name="ZoneTexte 1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77" y="3752990"/>
                <a:ext cx="342979" cy="336567"/>
              </a:xfrm>
              <a:prstGeom prst="rect">
                <a:avLst/>
              </a:prstGeom>
              <a:blipFill>
                <a:blip r:embed="rId4"/>
                <a:stretch>
                  <a:fillRect l="-21429" r="-8929" b="-25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1" name="Groupe 200"/>
          <p:cNvGrpSpPr/>
          <p:nvPr/>
        </p:nvGrpSpPr>
        <p:grpSpPr>
          <a:xfrm>
            <a:off x="6479278" y="977217"/>
            <a:ext cx="3597521" cy="3037458"/>
            <a:chOff x="4974360" y="4458689"/>
            <a:chExt cx="4350676" cy="3429298"/>
          </a:xfrm>
        </p:grpSpPr>
        <p:pic>
          <p:nvPicPr>
            <p:cNvPr id="202" name="Picture 5" descr="C:\Users\Gwendal\Dropbox\cargese\images\electr3-aug0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222" y="4888425"/>
              <a:ext cx="3202539" cy="242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3" name="Groupe 202"/>
            <p:cNvGrpSpPr/>
            <p:nvPr/>
          </p:nvGrpSpPr>
          <p:grpSpPr>
            <a:xfrm rot="16200000">
              <a:off x="5073248" y="6163518"/>
              <a:ext cx="211799" cy="409575"/>
              <a:chOff x="4056146" y="5334737"/>
              <a:chExt cx="211799" cy="409575"/>
            </a:xfrm>
          </p:grpSpPr>
          <p:sp>
            <p:nvSpPr>
              <p:cNvPr id="227" name="Line 64"/>
              <p:cNvSpPr>
                <a:spLocks noChangeShapeType="1"/>
              </p:cNvSpPr>
              <p:nvPr/>
            </p:nvSpPr>
            <p:spPr bwMode="auto">
              <a:xfrm rot="16200000" flipV="1">
                <a:off x="4195945" y="5477523"/>
                <a:ext cx="0" cy="144000"/>
              </a:xfrm>
              <a:prstGeom prst="line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 sz="2187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28" name="Group 65"/>
              <p:cNvGrpSpPr>
                <a:grpSpLocks/>
              </p:cNvGrpSpPr>
              <p:nvPr/>
            </p:nvGrpSpPr>
            <p:grpSpPr bwMode="auto">
              <a:xfrm rot="16200000" flipH="1" flipV="1">
                <a:off x="3883044" y="5507839"/>
                <a:ext cx="409575" cy="63372"/>
                <a:chOff x="3648" y="1869"/>
                <a:chExt cx="288" cy="51"/>
              </a:xfrm>
            </p:grpSpPr>
            <p:sp>
              <p:nvSpPr>
                <p:cNvPr id="229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3648" y="1869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0" name="Line 67"/>
                <p:cNvSpPr>
                  <a:spLocks noChangeShapeType="1"/>
                </p:cNvSpPr>
                <p:nvPr/>
              </p:nvSpPr>
              <p:spPr bwMode="auto">
                <a:xfrm>
                  <a:off x="3888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1" name="Line 68"/>
                <p:cNvSpPr>
                  <a:spLocks noChangeShapeType="1"/>
                </p:cNvSpPr>
                <p:nvPr/>
              </p:nvSpPr>
              <p:spPr bwMode="auto">
                <a:xfrm>
                  <a:off x="3840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2" name="Line 69"/>
                <p:cNvSpPr>
                  <a:spLocks noChangeShapeType="1"/>
                </p:cNvSpPr>
                <p:nvPr/>
              </p:nvSpPr>
              <p:spPr bwMode="auto">
                <a:xfrm>
                  <a:off x="3792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3" name="Line 70"/>
                <p:cNvSpPr>
                  <a:spLocks noChangeShapeType="1"/>
                </p:cNvSpPr>
                <p:nvPr/>
              </p:nvSpPr>
              <p:spPr bwMode="auto">
                <a:xfrm>
                  <a:off x="3744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4" name="Line 71"/>
                <p:cNvSpPr>
                  <a:spLocks noChangeShapeType="1"/>
                </p:cNvSpPr>
                <p:nvPr/>
              </p:nvSpPr>
              <p:spPr bwMode="auto">
                <a:xfrm>
                  <a:off x="3696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5" name="Line 72"/>
                <p:cNvSpPr>
                  <a:spLocks noChangeShapeType="1"/>
                </p:cNvSpPr>
                <p:nvPr/>
              </p:nvSpPr>
              <p:spPr bwMode="auto">
                <a:xfrm>
                  <a:off x="3648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04" name="Oval 34"/>
            <p:cNvSpPr>
              <a:spLocks noChangeArrowheads="1"/>
            </p:cNvSpPr>
            <p:nvPr/>
          </p:nvSpPr>
          <p:spPr bwMode="auto">
            <a:xfrm rot="16200000" flipV="1">
              <a:off x="5004786" y="5889672"/>
              <a:ext cx="362444" cy="37859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205" name="Line 64"/>
            <p:cNvSpPr>
              <a:spLocks noChangeShapeType="1"/>
            </p:cNvSpPr>
            <p:nvPr/>
          </p:nvSpPr>
          <p:spPr bwMode="auto">
            <a:xfrm rot="10800000" flipV="1">
              <a:off x="5383936" y="6075925"/>
              <a:ext cx="126286" cy="2033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06" name="Groupe 205"/>
            <p:cNvGrpSpPr/>
            <p:nvPr/>
          </p:nvGrpSpPr>
          <p:grpSpPr>
            <a:xfrm rot="16200000">
              <a:off x="8824742" y="6031807"/>
              <a:ext cx="211799" cy="409575"/>
              <a:chOff x="4056146" y="5334737"/>
              <a:chExt cx="211799" cy="409575"/>
            </a:xfrm>
          </p:grpSpPr>
          <p:sp>
            <p:nvSpPr>
              <p:cNvPr id="218" name="Line 64"/>
              <p:cNvSpPr>
                <a:spLocks noChangeShapeType="1"/>
              </p:cNvSpPr>
              <p:nvPr/>
            </p:nvSpPr>
            <p:spPr bwMode="auto">
              <a:xfrm rot="16200000" flipV="1">
                <a:off x="4195945" y="5477523"/>
                <a:ext cx="0" cy="144000"/>
              </a:xfrm>
              <a:prstGeom prst="line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 sz="2187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19" name="Group 65"/>
              <p:cNvGrpSpPr>
                <a:grpSpLocks/>
              </p:cNvGrpSpPr>
              <p:nvPr/>
            </p:nvGrpSpPr>
            <p:grpSpPr bwMode="auto">
              <a:xfrm rot="16200000" flipH="1" flipV="1">
                <a:off x="3883044" y="5507839"/>
                <a:ext cx="409575" cy="63372"/>
                <a:chOff x="3648" y="1869"/>
                <a:chExt cx="288" cy="51"/>
              </a:xfrm>
            </p:grpSpPr>
            <p:sp>
              <p:nvSpPr>
                <p:cNvPr id="220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3648" y="1869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1" name="Line 67"/>
                <p:cNvSpPr>
                  <a:spLocks noChangeShapeType="1"/>
                </p:cNvSpPr>
                <p:nvPr/>
              </p:nvSpPr>
              <p:spPr bwMode="auto">
                <a:xfrm>
                  <a:off x="3888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2" name="Line 68"/>
                <p:cNvSpPr>
                  <a:spLocks noChangeShapeType="1"/>
                </p:cNvSpPr>
                <p:nvPr/>
              </p:nvSpPr>
              <p:spPr bwMode="auto">
                <a:xfrm>
                  <a:off x="3840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3" name="Line 69"/>
                <p:cNvSpPr>
                  <a:spLocks noChangeShapeType="1"/>
                </p:cNvSpPr>
                <p:nvPr/>
              </p:nvSpPr>
              <p:spPr bwMode="auto">
                <a:xfrm>
                  <a:off x="3792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4" name="Line 70"/>
                <p:cNvSpPr>
                  <a:spLocks noChangeShapeType="1"/>
                </p:cNvSpPr>
                <p:nvPr/>
              </p:nvSpPr>
              <p:spPr bwMode="auto">
                <a:xfrm>
                  <a:off x="3744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5" name="Line 71"/>
                <p:cNvSpPr>
                  <a:spLocks noChangeShapeType="1"/>
                </p:cNvSpPr>
                <p:nvPr/>
              </p:nvSpPr>
              <p:spPr bwMode="auto">
                <a:xfrm>
                  <a:off x="3696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6" name="Line 72"/>
                <p:cNvSpPr>
                  <a:spLocks noChangeShapeType="1"/>
                </p:cNvSpPr>
                <p:nvPr/>
              </p:nvSpPr>
              <p:spPr bwMode="auto">
                <a:xfrm>
                  <a:off x="3648" y="1869"/>
                  <a:ext cx="48" cy="51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07" name="Line 64"/>
            <p:cNvSpPr>
              <a:spLocks noChangeShapeType="1"/>
            </p:cNvSpPr>
            <p:nvPr/>
          </p:nvSpPr>
          <p:spPr bwMode="auto">
            <a:xfrm rot="10800000" flipV="1">
              <a:off x="8711370" y="6131050"/>
              <a:ext cx="229269" cy="0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Oval 34"/>
            <p:cNvSpPr>
              <a:spLocks noChangeArrowheads="1"/>
            </p:cNvSpPr>
            <p:nvPr/>
          </p:nvSpPr>
          <p:spPr bwMode="auto">
            <a:xfrm rot="16200000" flipV="1">
              <a:off x="8824114" y="4453859"/>
              <a:ext cx="496092" cy="505752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209" name="Line 64"/>
            <p:cNvSpPr>
              <a:spLocks noChangeShapeType="1"/>
            </p:cNvSpPr>
            <p:nvPr/>
          </p:nvSpPr>
          <p:spPr bwMode="auto">
            <a:xfrm rot="10800000" flipV="1">
              <a:off x="8435278" y="4791219"/>
              <a:ext cx="412399" cy="97205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Line 64"/>
            <p:cNvSpPr>
              <a:spLocks noChangeShapeType="1"/>
            </p:cNvSpPr>
            <p:nvPr/>
          </p:nvSpPr>
          <p:spPr bwMode="auto">
            <a:xfrm rot="10800000">
              <a:off x="8005799" y="7296375"/>
              <a:ext cx="1222690" cy="77297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Line 64"/>
            <p:cNvSpPr>
              <a:spLocks noChangeShapeType="1"/>
            </p:cNvSpPr>
            <p:nvPr/>
          </p:nvSpPr>
          <p:spPr bwMode="auto">
            <a:xfrm rot="10800000">
              <a:off x="9203691" y="4934580"/>
              <a:ext cx="8769" cy="2439093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Oval 34"/>
            <p:cNvSpPr>
              <a:spLocks noChangeArrowheads="1"/>
            </p:cNvSpPr>
            <p:nvPr/>
          </p:nvSpPr>
          <p:spPr bwMode="auto">
            <a:xfrm rot="16200000" flipV="1">
              <a:off x="6248489" y="7387065"/>
              <a:ext cx="496092" cy="505751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213" name="Line 64"/>
            <p:cNvSpPr>
              <a:spLocks noChangeShapeType="1"/>
            </p:cNvSpPr>
            <p:nvPr/>
          </p:nvSpPr>
          <p:spPr bwMode="auto">
            <a:xfrm rot="10800000" flipH="1" flipV="1">
              <a:off x="5973536" y="7311010"/>
              <a:ext cx="237596" cy="31514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Line 64"/>
            <p:cNvSpPr>
              <a:spLocks noChangeShapeType="1"/>
            </p:cNvSpPr>
            <p:nvPr/>
          </p:nvSpPr>
          <p:spPr bwMode="auto">
            <a:xfrm rot="10800000" flipV="1">
              <a:off x="6716885" y="7303294"/>
              <a:ext cx="397653" cy="353763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5" name="ZoneTexte 214"/>
                <p:cNvSpPr txBox="1"/>
                <p:nvPr/>
              </p:nvSpPr>
              <p:spPr>
                <a:xfrm>
                  <a:off x="5120016" y="5923255"/>
                  <a:ext cx="216270" cy="3799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fr-FR" sz="2187" dirty="0"/>
                </a:p>
              </p:txBody>
            </p:sp>
          </mc:Choice>
          <mc:Fallback>
            <p:sp>
              <p:nvSpPr>
                <p:cNvPr id="215" name="ZoneTexte 2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0016" y="5923255"/>
                  <a:ext cx="216270" cy="379985"/>
                </a:xfrm>
                <a:prstGeom prst="rect">
                  <a:avLst/>
                </a:prstGeom>
                <a:blipFill>
                  <a:blip r:embed="rId6"/>
                  <a:stretch>
                    <a:fillRect l="-37931" r="-31034" b="-72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6" name="ZoneTexte 215"/>
                <p:cNvSpPr txBox="1"/>
                <p:nvPr/>
              </p:nvSpPr>
              <p:spPr>
                <a:xfrm>
                  <a:off x="8870756" y="4506642"/>
                  <a:ext cx="450685" cy="3799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fr-FR" sz="2187" dirty="0"/>
                </a:p>
              </p:txBody>
            </p:sp>
          </mc:Choice>
          <mc:Fallback>
            <p:sp>
              <p:nvSpPr>
                <p:cNvPr id="216" name="ZoneTexte 2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0756" y="4506642"/>
                  <a:ext cx="450685" cy="379985"/>
                </a:xfrm>
                <a:prstGeom prst="rect">
                  <a:avLst/>
                </a:prstGeom>
                <a:blipFill>
                  <a:blip r:embed="rId7"/>
                  <a:stretch>
                    <a:fillRect l="-17742" r="-6452" b="-1636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7" name="ZoneTexte 216"/>
                <p:cNvSpPr txBox="1"/>
                <p:nvPr/>
              </p:nvSpPr>
              <p:spPr>
                <a:xfrm>
                  <a:off x="6314418" y="7441518"/>
                  <a:ext cx="400280" cy="3799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fr-FR" sz="2187" dirty="0"/>
                </a:p>
              </p:txBody>
            </p:sp>
          </mc:Choice>
          <mc:Fallback>
            <p:sp>
              <p:nvSpPr>
                <p:cNvPr id="217" name="ZoneTexte 2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4418" y="7441518"/>
                  <a:ext cx="400280" cy="379985"/>
                </a:xfrm>
                <a:prstGeom prst="rect">
                  <a:avLst/>
                </a:prstGeom>
                <a:blipFill>
                  <a:blip r:embed="rId8"/>
                  <a:stretch>
                    <a:fillRect l="-20370" r="-7407" b="-1454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6" name="Rectangle 235"/>
          <p:cNvSpPr/>
          <p:nvPr/>
        </p:nvSpPr>
        <p:spPr>
          <a:xfrm>
            <a:off x="6099335" y="5188302"/>
            <a:ext cx="3127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K. v. </a:t>
            </a:r>
            <a:r>
              <a:rPr lang="fr-FR" sz="1400" dirty="0" err="1"/>
              <a:t>Klitzing</a:t>
            </a:r>
            <a:r>
              <a:rPr lang="fr-FR" sz="1400" dirty="0"/>
              <a:t>, G. </a:t>
            </a:r>
            <a:r>
              <a:rPr lang="fr-FR" sz="1400" dirty="0" err="1"/>
              <a:t>Dorda</a:t>
            </a:r>
            <a:r>
              <a:rPr lang="fr-FR" sz="1400" dirty="0"/>
              <a:t>, and M. Pepper, </a:t>
            </a:r>
          </a:p>
          <a:p>
            <a:r>
              <a:rPr lang="fr-FR" sz="1400" dirty="0"/>
              <a:t>Phys.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Lett</a:t>
            </a:r>
            <a:r>
              <a:rPr lang="fr-FR" sz="1400" dirty="0"/>
              <a:t>. </a:t>
            </a:r>
            <a:r>
              <a:rPr lang="fr-FR" sz="1400" b="1" dirty="0"/>
              <a:t>45</a:t>
            </a:r>
            <a:r>
              <a:rPr lang="fr-FR" sz="1400" dirty="0"/>
              <a:t>, 494 (1980).</a:t>
            </a:r>
          </a:p>
        </p:txBody>
      </p:sp>
      <p:pic>
        <p:nvPicPr>
          <p:cNvPr id="237" name="Picture 3" descr="C:\Users\Gwendal\Dropbox\cargese\images\iqhe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41" y="4356159"/>
            <a:ext cx="4270761" cy="29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Rectangle 237"/>
          <p:cNvSpPr/>
          <p:nvPr/>
        </p:nvSpPr>
        <p:spPr>
          <a:xfrm>
            <a:off x="1121745" y="4246482"/>
            <a:ext cx="4393700" cy="30816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239" name="Rectangle 238"/>
          <p:cNvSpPr/>
          <p:nvPr/>
        </p:nvSpPr>
        <p:spPr>
          <a:xfrm>
            <a:off x="5145300" y="4576034"/>
            <a:ext cx="305827" cy="91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0" name="ZoneTexte 239"/>
              <p:cNvSpPr txBox="1"/>
              <p:nvPr/>
            </p:nvSpPr>
            <p:spPr>
              <a:xfrm>
                <a:off x="2818955" y="4570533"/>
                <a:ext cx="884408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5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fr-FR" sz="1599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5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5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fr-FR" sz="1599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sSup>
                            <m:sSupPr>
                              <m:ctrlPr>
                                <a:rPr lang="fr-FR" sz="1599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599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599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599" dirty="0"/>
              </a:p>
            </p:txBody>
          </p:sp>
        </mc:Choice>
        <mc:Fallback>
          <p:sp>
            <p:nvSpPr>
              <p:cNvPr id="240" name="ZoneTexte 2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955" y="4570533"/>
                <a:ext cx="884408" cy="4674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1" name="ZoneTexte 240"/>
              <p:cNvSpPr txBox="1"/>
              <p:nvPr/>
            </p:nvSpPr>
            <p:spPr>
              <a:xfrm>
                <a:off x="3054508" y="6462004"/>
                <a:ext cx="650434" cy="2460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99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99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599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fr-FR" sz="1599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599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41" name="ZoneTexte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508" y="6462004"/>
                <a:ext cx="650434" cy="246093"/>
              </a:xfrm>
              <a:prstGeom prst="rect">
                <a:avLst/>
              </a:prstGeom>
              <a:blipFill>
                <a:blip r:embed="rId11"/>
                <a:stretch>
                  <a:fillRect l="-6542" r="-6542"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2" name="Rectangle 241"/>
          <p:cNvSpPr/>
          <p:nvPr/>
        </p:nvSpPr>
        <p:spPr>
          <a:xfrm>
            <a:off x="5762277" y="5861814"/>
            <a:ext cx="4242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Quantification robuste de la résistance Hall</a:t>
            </a:r>
            <a:endParaRPr lang="fr-FR" sz="1800" dirty="0"/>
          </a:p>
        </p:txBody>
      </p:sp>
      <p:sp>
        <p:nvSpPr>
          <p:cNvPr id="243" name="Rectangle 242"/>
          <p:cNvSpPr/>
          <p:nvPr/>
        </p:nvSpPr>
        <p:spPr>
          <a:xfrm>
            <a:off x="6545737" y="4752748"/>
            <a:ext cx="2795332" cy="42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87" dirty="0" smtClean="0"/>
              <a:t>Effet Hall quantique:</a:t>
            </a:r>
            <a:endParaRPr lang="fr-FR" sz="2187" dirty="0"/>
          </a:p>
        </p:txBody>
      </p:sp>
      <p:sp>
        <p:nvSpPr>
          <p:cNvPr id="244" name="Rectangle 243"/>
          <p:cNvSpPr/>
          <p:nvPr/>
        </p:nvSpPr>
        <p:spPr>
          <a:xfrm>
            <a:off x="5717341" y="4718534"/>
            <a:ext cx="4266370" cy="22285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5" name="Rectangle 244"/>
              <p:cNvSpPr/>
              <p:nvPr/>
            </p:nvSpPr>
            <p:spPr>
              <a:xfrm>
                <a:off x="5044354" y="4374088"/>
                <a:ext cx="55823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245" name="Rectangle 2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354" y="4374088"/>
                <a:ext cx="558230" cy="400110"/>
              </a:xfrm>
              <a:prstGeom prst="rect">
                <a:avLst/>
              </a:prstGeom>
              <a:blipFill>
                <a:blip r:embed="rId12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6" name="Rectangle 245"/>
          <p:cNvSpPr/>
          <p:nvPr/>
        </p:nvSpPr>
        <p:spPr>
          <a:xfrm>
            <a:off x="1180366" y="4489267"/>
            <a:ext cx="428884" cy="91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7" name="Rectangle 246"/>
              <p:cNvSpPr/>
              <p:nvPr/>
            </p:nvSpPr>
            <p:spPr>
              <a:xfrm>
                <a:off x="5030544" y="4771616"/>
                <a:ext cx="59759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/>
              </a:p>
            </p:txBody>
          </p:sp>
        </mc:Choice>
        <mc:Fallback>
          <p:sp>
            <p:nvSpPr>
              <p:cNvPr id="247" name="Rectangle 2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544" y="4771616"/>
                <a:ext cx="597599" cy="307777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8" name="Rectangle 247"/>
              <p:cNvSpPr/>
              <p:nvPr/>
            </p:nvSpPr>
            <p:spPr>
              <a:xfrm>
                <a:off x="1118598" y="4443618"/>
                <a:ext cx="61350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</m:oMath>
                  </m:oMathPara>
                </a14:m>
                <a:endParaRPr lang="fr-FR" sz="2187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48" name="Rectangle 2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98" y="4443618"/>
                <a:ext cx="613501" cy="400110"/>
              </a:xfrm>
              <a:prstGeom prst="rect">
                <a:avLst/>
              </a:prstGeom>
              <a:blipFill>
                <a:blip r:embed="rId1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9" name="Rectangle 248"/>
              <p:cNvSpPr/>
              <p:nvPr/>
            </p:nvSpPr>
            <p:spPr>
              <a:xfrm>
                <a:off x="1083985" y="4880355"/>
                <a:ext cx="71910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sty m:val="p"/>
                        </m:rPr>
                        <a:rPr lang="el-GR" sz="1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fr-FR" sz="1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sz="1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𝑠𝑞</m:t>
                      </m:r>
                    </m:oMath>
                  </m:oMathPara>
                </a14:m>
                <a:endParaRPr lang="fr-FR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49" name="Rectangle 2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985" y="4880355"/>
                <a:ext cx="719107" cy="307777"/>
              </a:xfrm>
              <a:prstGeom prst="rect">
                <a:avLst/>
              </a:prstGeom>
              <a:blipFill>
                <a:blip r:embed="rId1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0" name="ZoneTexte 249"/>
              <p:cNvSpPr txBox="1"/>
              <p:nvPr/>
            </p:nvSpPr>
            <p:spPr>
              <a:xfrm>
                <a:off x="2923699" y="5079361"/>
                <a:ext cx="693138" cy="3705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fr-FR" sz="1200" dirty="0"/>
              </a:p>
            </p:txBody>
          </p:sp>
        </mc:Choice>
        <mc:Fallback>
          <p:sp>
            <p:nvSpPr>
              <p:cNvPr id="250" name="ZoneTexte 2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699" y="5079361"/>
                <a:ext cx="693138" cy="370551"/>
              </a:xfrm>
              <a:prstGeom prst="rect">
                <a:avLst/>
              </a:prstGeom>
              <a:blipFill>
                <a:blip r:embed="rId16"/>
                <a:stretch>
                  <a:fillRect l="-5310" r="-1770" b="-14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5811295" y="6271139"/>
                <a:ext cx="394499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 smtClean="0"/>
                  <a:t>fils 1D transportant le courant sans rétrodiffusion</a:t>
                </a:r>
                <a:endParaRPr lang="fr-FR" sz="18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295" y="6271139"/>
                <a:ext cx="3944994" cy="646331"/>
              </a:xfrm>
              <a:prstGeom prst="rect">
                <a:avLst/>
              </a:prstGeom>
              <a:blipFill>
                <a:blip r:embed="rId17"/>
                <a:stretch>
                  <a:fillRect l="-1236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4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 60" descr="05.jpg"/>
          <p:cNvPicPr>
            <a:picLocks noChangeAspect="1"/>
          </p:cNvPicPr>
          <p:nvPr/>
        </p:nvPicPr>
        <p:blipFill>
          <a:blip r:embed="rId4" cstate="print"/>
          <a:srcRect l="10013" r="8275"/>
          <a:stretch>
            <a:fillRect/>
          </a:stretch>
        </p:blipFill>
        <p:spPr>
          <a:xfrm>
            <a:off x="432285" y="1098263"/>
            <a:ext cx="3039442" cy="2761172"/>
          </a:xfrm>
          <a:prstGeom prst="rect">
            <a:avLst/>
          </a:prstGeom>
        </p:spPr>
      </p:pic>
      <p:sp>
        <p:nvSpPr>
          <p:cNvPr id="63" name="Ellipse 62"/>
          <p:cNvSpPr/>
          <p:nvPr/>
        </p:nvSpPr>
        <p:spPr>
          <a:xfrm>
            <a:off x="1754320" y="2376780"/>
            <a:ext cx="407730" cy="3212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cxnSp>
        <p:nvCxnSpPr>
          <p:cNvPr id="65" name="Connecteur droit 64"/>
          <p:cNvCxnSpPr>
            <a:endCxn id="63" idx="0"/>
          </p:cNvCxnSpPr>
          <p:nvPr/>
        </p:nvCxnSpPr>
        <p:spPr>
          <a:xfrm flipH="1">
            <a:off x="1958185" y="1655685"/>
            <a:ext cx="1832324" cy="7210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>
            <a:endCxn id="63" idx="4"/>
          </p:cNvCxnSpPr>
          <p:nvPr/>
        </p:nvCxnSpPr>
        <p:spPr>
          <a:xfrm flipH="1" flipV="1">
            <a:off x="1958185" y="2698022"/>
            <a:ext cx="1832917" cy="9332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37840" y="1104549"/>
            <a:ext cx="3046534" cy="275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sp>
        <p:nvSpPr>
          <p:cNvPr id="69" name="Line 64"/>
          <p:cNvSpPr>
            <a:spLocks noChangeShapeType="1"/>
          </p:cNvSpPr>
          <p:nvPr/>
        </p:nvSpPr>
        <p:spPr bwMode="auto">
          <a:xfrm>
            <a:off x="1734386" y="3747857"/>
            <a:ext cx="0" cy="28797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2187" kern="0">
              <a:solidFill>
                <a:sysClr val="windowText" lastClr="000000"/>
              </a:solidFill>
            </a:endParaRPr>
          </a:p>
        </p:txBody>
      </p:sp>
      <p:grpSp>
        <p:nvGrpSpPr>
          <p:cNvPr id="70" name="Group 65"/>
          <p:cNvGrpSpPr>
            <a:grpSpLocks/>
          </p:cNvGrpSpPr>
          <p:nvPr/>
        </p:nvGrpSpPr>
        <p:grpSpPr bwMode="auto">
          <a:xfrm flipH="1">
            <a:off x="1552132" y="4171332"/>
            <a:ext cx="409532" cy="63365"/>
            <a:chOff x="3648" y="1869"/>
            <a:chExt cx="288" cy="51"/>
          </a:xfrm>
        </p:grpSpPr>
        <p:sp>
          <p:nvSpPr>
            <p:cNvPr id="131" name="Line 66"/>
            <p:cNvSpPr>
              <a:spLocks noChangeShapeType="1"/>
            </p:cNvSpPr>
            <p:nvPr/>
          </p:nvSpPr>
          <p:spPr bwMode="auto">
            <a:xfrm flipH="1">
              <a:off x="3648" y="1869"/>
              <a:ext cx="288" cy="0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Line 67"/>
            <p:cNvSpPr>
              <a:spLocks noChangeShapeType="1"/>
            </p:cNvSpPr>
            <p:nvPr/>
          </p:nvSpPr>
          <p:spPr bwMode="auto">
            <a:xfrm>
              <a:off x="3888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Line 68"/>
            <p:cNvSpPr>
              <a:spLocks noChangeShapeType="1"/>
            </p:cNvSpPr>
            <p:nvPr/>
          </p:nvSpPr>
          <p:spPr bwMode="auto">
            <a:xfrm>
              <a:off x="3840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Line 69"/>
            <p:cNvSpPr>
              <a:spLocks noChangeShapeType="1"/>
            </p:cNvSpPr>
            <p:nvPr/>
          </p:nvSpPr>
          <p:spPr bwMode="auto">
            <a:xfrm>
              <a:off x="3792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Line 70"/>
            <p:cNvSpPr>
              <a:spLocks noChangeShapeType="1"/>
            </p:cNvSpPr>
            <p:nvPr/>
          </p:nvSpPr>
          <p:spPr bwMode="auto">
            <a:xfrm>
              <a:off x="3744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Line 71"/>
            <p:cNvSpPr>
              <a:spLocks noChangeShapeType="1"/>
            </p:cNvSpPr>
            <p:nvPr/>
          </p:nvSpPr>
          <p:spPr bwMode="auto">
            <a:xfrm>
              <a:off x="3696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Line 72"/>
            <p:cNvSpPr>
              <a:spLocks noChangeShapeType="1"/>
            </p:cNvSpPr>
            <p:nvPr/>
          </p:nvSpPr>
          <p:spPr bwMode="auto">
            <a:xfrm>
              <a:off x="3648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1" name="Line 64"/>
          <p:cNvSpPr>
            <a:spLocks noChangeShapeType="1"/>
          </p:cNvSpPr>
          <p:nvPr/>
        </p:nvSpPr>
        <p:spPr bwMode="auto">
          <a:xfrm>
            <a:off x="3172510" y="2404973"/>
            <a:ext cx="0" cy="28797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2187" kern="0">
              <a:solidFill>
                <a:sysClr val="windowText" lastClr="000000"/>
              </a:solidFill>
            </a:endParaRPr>
          </a:p>
        </p:txBody>
      </p:sp>
      <p:grpSp>
        <p:nvGrpSpPr>
          <p:cNvPr id="72" name="Group 65"/>
          <p:cNvGrpSpPr>
            <a:grpSpLocks/>
          </p:cNvGrpSpPr>
          <p:nvPr/>
        </p:nvGrpSpPr>
        <p:grpSpPr bwMode="auto">
          <a:xfrm flipH="1">
            <a:off x="2977742" y="2696245"/>
            <a:ext cx="409532" cy="63365"/>
            <a:chOff x="3648" y="1869"/>
            <a:chExt cx="288" cy="51"/>
          </a:xfrm>
        </p:grpSpPr>
        <p:sp>
          <p:nvSpPr>
            <p:cNvPr id="123" name="Line 66"/>
            <p:cNvSpPr>
              <a:spLocks noChangeShapeType="1"/>
            </p:cNvSpPr>
            <p:nvPr/>
          </p:nvSpPr>
          <p:spPr bwMode="auto">
            <a:xfrm flipH="1">
              <a:off x="3648" y="1869"/>
              <a:ext cx="288" cy="0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Line 67"/>
            <p:cNvSpPr>
              <a:spLocks noChangeShapeType="1"/>
            </p:cNvSpPr>
            <p:nvPr/>
          </p:nvSpPr>
          <p:spPr bwMode="auto">
            <a:xfrm>
              <a:off x="3888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Line 68"/>
            <p:cNvSpPr>
              <a:spLocks noChangeShapeType="1"/>
            </p:cNvSpPr>
            <p:nvPr/>
          </p:nvSpPr>
          <p:spPr bwMode="auto">
            <a:xfrm>
              <a:off x="3840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Line 69"/>
            <p:cNvSpPr>
              <a:spLocks noChangeShapeType="1"/>
            </p:cNvSpPr>
            <p:nvPr/>
          </p:nvSpPr>
          <p:spPr bwMode="auto">
            <a:xfrm>
              <a:off x="3792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Line 70"/>
            <p:cNvSpPr>
              <a:spLocks noChangeShapeType="1"/>
            </p:cNvSpPr>
            <p:nvPr/>
          </p:nvSpPr>
          <p:spPr bwMode="auto">
            <a:xfrm>
              <a:off x="3744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Line 71"/>
            <p:cNvSpPr>
              <a:spLocks noChangeShapeType="1"/>
            </p:cNvSpPr>
            <p:nvPr/>
          </p:nvSpPr>
          <p:spPr bwMode="auto">
            <a:xfrm>
              <a:off x="3696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Line 72"/>
            <p:cNvSpPr>
              <a:spLocks noChangeShapeType="1"/>
            </p:cNvSpPr>
            <p:nvPr/>
          </p:nvSpPr>
          <p:spPr bwMode="auto">
            <a:xfrm>
              <a:off x="3648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3" name="Line 64"/>
          <p:cNvSpPr>
            <a:spLocks noChangeShapeType="1"/>
          </p:cNvSpPr>
          <p:nvPr/>
        </p:nvSpPr>
        <p:spPr bwMode="auto">
          <a:xfrm>
            <a:off x="2248682" y="1614481"/>
            <a:ext cx="0" cy="28797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2187" kern="0">
              <a:solidFill>
                <a:sysClr val="windowText" lastClr="000000"/>
              </a:solidFill>
            </a:endParaRPr>
          </a:p>
        </p:txBody>
      </p:sp>
      <p:grpSp>
        <p:nvGrpSpPr>
          <p:cNvPr id="74" name="Group 65"/>
          <p:cNvGrpSpPr>
            <a:grpSpLocks/>
          </p:cNvGrpSpPr>
          <p:nvPr/>
        </p:nvGrpSpPr>
        <p:grpSpPr bwMode="auto">
          <a:xfrm flipH="1">
            <a:off x="2053914" y="1905753"/>
            <a:ext cx="409532" cy="63365"/>
            <a:chOff x="3648" y="1869"/>
            <a:chExt cx="288" cy="51"/>
          </a:xfrm>
        </p:grpSpPr>
        <p:sp>
          <p:nvSpPr>
            <p:cNvPr id="107" name="Line 66"/>
            <p:cNvSpPr>
              <a:spLocks noChangeShapeType="1"/>
            </p:cNvSpPr>
            <p:nvPr/>
          </p:nvSpPr>
          <p:spPr bwMode="auto">
            <a:xfrm flipH="1">
              <a:off x="3648" y="1869"/>
              <a:ext cx="288" cy="0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Line 67"/>
            <p:cNvSpPr>
              <a:spLocks noChangeShapeType="1"/>
            </p:cNvSpPr>
            <p:nvPr/>
          </p:nvSpPr>
          <p:spPr bwMode="auto">
            <a:xfrm>
              <a:off x="3888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Line 68"/>
            <p:cNvSpPr>
              <a:spLocks noChangeShapeType="1"/>
            </p:cNvSpPr>
            <p:nvPr/>
          </p:nvSpPr>
          <p:spPr bwMode="auto">
            <a:xfrm>
              <a:off x="3840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Line 69"/>
            <p:cNvSpPr>
              <a:spLocks noChangeShapeType="1"/>
            </p:cNvSpPr>
            <p:nvPr/>
          </p:nvSpPr>
          <p:spPr bwMode="auto">
            <a:xfrm>
              <a:off x="3792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Line 70"/>
            <p:cNvSpPr>
              <a:spLocks noChangeShapeType="1"/>
            </p:cNvSpPr>
            <p:nvPr/>
          </p:nvSpPr>
          <p:spPr bwMode="auto">
            <a:xfrm>
              <a:off x="3744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Line 71"/>
            <p:cNvSpPr>
              <a:spLocks noChangeShapeType="1"/>
            </p:cNvSpPr>
            <p:nvPr/>
          </p:nvSpPr>
          <p:spPr bwMode="auto">
            <a:xfrm>
              <a:off x="3696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Line 72"/>
            <p:cNvSpPr>
              <a:spLocks noChangeShapeType="1"/>
            </p:cNvSpPr>
            <p:nvPr/>
          </p:nvSpPr>
          <p:spPr bwMode="auto">
            <a:xfrm>
              <a:off x="3648" y="1869"/>
              <a:ext cx="48" cy="51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5" name="Groupe 74"/>
          <p:cNvGrpSpPr/>
          <p:nvPr/>
        </p:nvGrpSpPr>
        <p:grpSpPr>
          <a:xfrm>
            <a:off x="476563" y="2614215"/>
            <a:ext cx="467784" cy="697788"/>
            <a:chOff x="-38100" y="4990435"/>
            <a:chExt cx="467833" cy="697862"/>
          </a:xfrm>
        </p:grpSpPr>
        <p:sp>
          <p:nvSpPr>
            <p:cNvPr id="90" name="Line 64"/>
            <p:cNvSpPr>
              <a:spLocks noChangeShapeType="1"/>
            </p:cNvSpPr>
            <p:nvPr/>
          </p:nvSpPr>
          <p:spPr bwMode="auto">
            <a:xfrm>
              <a:off x="194789" y="5476497"/>
              <a:ext cx="0" cy="144000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2187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91" name="Group 65"/>
            <p:cNvGrpSpPr>
              <a:grpSpLocks/>
            </p:cNvGrpSpPr>
            <p:nvPr/>
          </p:nvGrpSpPr>
          <p:grpSpPr bwMode="auto">
            <a:xfrm flipH="1">
              <a:off x="0" y="5624925"/>
              <a:ext cx="409575" cy="63372"/>
              <a:chOff x="3648" y="1869"/>
              <a:chExt cx="288" cy="51"/>
            </a:xfrm>
          </p:grpSpPr>
          <p:sp>
            <p:nvSpPr>
              <p:cNvPr id="94" name="Line 66"/>
              <p:cNvSpPr>
                <a:spLocks noChangeShapeType="1"/>
              </p:cNvSpPr>
              <p:nvPr/>
            </p:nvSpPr>
            <p:spPr bwMode="auto">
              <a:xfrm flipH="1">
                <a:off x="3648" y="1869"/>
                <a:ext cx="288" cy="0"/>
              </a:xfrm>
              <a:prstGeom prst="line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 sz="2187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Line 67"/>
              <p:cNvSpPr>
                <a:spLocks noChangeShapeType="1"/>
              </p:cNvSpPr>
              <p:nvPr/>
            </p:nvSpPr>
            <p:spPr bwMode="auto">
              <a:xfrm>
                <a:off x="3888" y="1869"/>
                <a:ext cx="48" cy="51"/>
              </a:xfrm>
              <a:prstGeom prst="line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 sz="2187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Line 68"/>
              <p:cNvSpPr>
                <a:spLocks noChangeShapeType="1"/>
              </p:cNvSpPr>
              <p:nvPr/>
            </p:nvSpPr>
            <p:spPr bwMode="auto">
              <a:xfrm>
                <a:off x="3840" y="1869"/>
                <a:ext cx="48" cy="51"/>
              </a:xfrm>
              <a:prstGeom prst="line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 sz="2187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" name="Line 69"/>
              <p:cNvSpPr>
                <a:spLocks noChangeShapeType="1"/>
              </p:cNvSpPr>
              <p:nvPr/>
            </p:nvSpPr>
            <p:spPr bwMode="auto">
              <a:xfrm>
                <a:off x="3792" y="1869"/>
                <a:ext cx="48" cy="51"/>
              </a:xfrm>
              <a:prstGeom prst="line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 sz="2187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Line 70"/>
              <p:cNvSpPr>
                <a:spLocks noChangeShapeType="1"/>
              </p:cNvSpPr>
              <p:nvPr/>
            </p:nvSpPr>
            <p:spPr bwMode="auto">
              <a:xfrm>
                <a:off x="3744" y="1869"/>
                <a:ext cx="48" cy="51"/>
              </a:xfrm>
              <a:prstGeom prst="line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 sz="2187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3" name="Line 71"/>
              <p:cNvSpPr>
                <a:spLocks noChangeShapeType="1"/>
              </p:cNvSpPr>
              <p:nvPr/>
            </p:nvSpPr>
            <p:spPr bwMode="auto">
              <a:xfrm>
                <a:off x="3696" y="1869"/>
                <a:ext cx="48" cy="51"/>
              </a:xfrm>
              <a:prstGeom prst="line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 sz="2187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Line 72"/>
              <p:cNvSpPr>
                <a:spLocks noChangeShapeType="1"/>
              </p:cNvSpPr>
              <p:nvPr/>
            </p:nvSpPr>
            <p:spPr bwMode="auto">
              <a:xfrm>
                <a:off x="3648" y="1869"/>
                <a:ext cx="48" cy="51"/>
              </a:xfrm>
              <a:prstGeom prst="line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 sz="2187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92" name="Oval 34"/>
            <p:cNvSpPr>
              <a:spLocks noChangeArrowheads="1"/>
            </p:cNvSpPr>
            <p:nvPr/>
          </p:nvSpPr>
          <p:spPr bwMode="auto">
            <a:xfrm>
              <a:off x="-38100" y="4990435"/>
              <a:ext cx="467833" cy="48414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93" name="ZoneTexte 72"/>
            <p:cNvSpPr txBox="1">
              <a:spLocks noChangeArrowheads="1"/>
            </p:cNvSpPr>
            <p:nvPr/>
          </p:nvSpPr>
          <p:spPr bwMode="auto">
            <a:xfrm>
              <a:off x="2679" y="5042902"/>
              <a:ext cx="359432" cy="46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dirty="0"/>
                <a:t>V</a:t>
              </a: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1052629" y="1691798"/>
            <a:ext cx="1829009" cy="1657607"/>
            <a:chOff x="4158083" y="4076701"/>
            <a:chExt cx="2064798" cy="2025649"/>
          </a:xfrm>
        </p:grpSpPr>
        <p:cxnSp>
          <p:nvCxnSpPr>
            <p:cNvPr id="84" name="Connecteur droit 83"/>
            <p:cNvCxnSpPr/>
            <p:nvPr/>
          </p:nvCxnSpPr>
          <p:spPr>
            <a:xfrm flipV="1">
              <a:off x="4158083" y="5149850"/>
              <a:ext cx="996486" cy="29102"/>
            </a:xfrm>
            <a:prstGeom prst="line">
              <a:avLst/>
            </a:prstGeom>
            <a:ln w="22225">
              <a:solidFill>
                <a:srgbClr val="C00000">
                  <a:alpha val="5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V="1">
              <a:off x="5190482" y="5069920"/>
              <a:ext cx="1032399" cy="51355"/>
            </a:xfrm>
            <a:prstGeom prst="line">
              <a:avLst/>
            </a:prstGeom>
            <a:ln w="22225">
              <a:solidFill>
                <a:srgbClr val="C00000">
                  <a:alpha val="5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V="1">
              <a:off x="5134211" y="5149850"/>
              <a:ext cx="20358" cy="952500"/>
            </a:xfrm>
            <a:prstGeom prst="line">
              <a:avLst/>
            </a:prstGeom>
            <a:ln w="22225">
              <a:solidFill>
                <a:srgbClr val="C00000">
                  <a:alpha val="5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 flipV="1">
              <a:off x="5190482" y="4076701"/>
              <a:ext cx="37701" cy="1044574"/>
            </a:xfrm>
            <a:prstGeom prst="line">
              <a:avLst/>
            </a:prstGeom>
            <a:ln w="22225">
              <a:solidFill>
                <a:srgbClr val="C00000">
                  <a:alpha val="5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flipH="1" flipV="1">
              <a:off x="5656433" y="4281347"/>
              <a:ext cx="323919" cy="304801"/>
            </a:xfrm>
            <a:prstGeom prst="line">
              <a:avLst/>
            </a:prstGeom>
            <a:ln w="22225">
              <a:solidFill>
                <a:srgbClr val="C00000">
                  <a:alpha val="5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 flipH="1" flipV="1">
              <a:off x="4359357" y="5684698"/>
              <a:ext cx="323919" cy="304801"/>
            </a:xfrm>
            <a:prstGeom prst="line">
              <a:avLst/>
            </a:prstGeom>
            <a:ln w="22225">
              <a:solidFill>
                <a:srgbClr val="C00000">
                  <a:alpha val="5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/>
          <p:cNvGrpSpPr/>
          <p:nvPr/>
        </p:nvGrpSpPr>
        <p:grpSpPr>
          <a:xfrm>
            <a:off x="1336648" y="1972441"/>
            <a:ext cx="1240134" cy="1158913"/>
            <a:chOff x="3846517" y="4410881"/>
            <a:chExt cx="1287983" cy="1422009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4031456" y="5164402"/>
              <a:ext cx="128834" cy="0"/>
            </a:xfrm>
            <a:prstGeom prst="line">
              <a:avLst/>
            </a:prstGeom>
            <a:ln>
              <a:solidFill>
                <a:srgbClr val="C00000">
                  <a:alpha val="54000"/>
                </a:srgb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4463352" y="5369719"/>
              <a:ext cx="0" cy="120910"/>
            </a:xfrm>
            <a:prstGeom prst="line">
              <a:avLst/>
            </a:prstGeom>
            <a:ln>
              <a:solidFill>
                <a:srgbClr val="C00000">
                  <a:alpha val="54000"/>
                </a:srgb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flipH="1">
              <a:off x="4857612" y="5086933"/>
              <a:ext cx="113020" cy="9516"/>
            </a:xfrm>
            <a:prstGeom prst="line">
              <a:avLst/>
            </a:prstGeom>
            <a:ln>
              <a:solidFill>
                <a:srgbClr val="C00000">
                  <a:alpha val="54000"/>
                </a:srgb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 flipV="1">
              <a:off x="4517484" y="4638388"/>
              <a:ext cx="0" cy="112206"/>
            </a:xfrm>
            <a:prstGeom prst="line">
              <a:avLst/>
            </a:prstGeom>
            <a:ln>
              <a:solidFill>
                <a:srgbClr val="C00000">
                  <a:alpha val="54000"/>
                </a:srgb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5057457" y="4410881"/>
              <a:ext cx="77043" cy="61767"/>
            </a:xfrm>
            <a:prstGeom prst="line">
              <a:avLst/>
            </a:prstGeom>
            <a:ln>
              <a:solidFill>
                <a:srgbClr val="C00000">
                  <a:alpha val="54000"/>
                </a:srgb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flipH="1" flipV="1">
              <a:off x="3846517" y="5802442"/>
              <a:ext cx="30863" cy="30448"/>
            </a:xfrm>
            <a:prstGeom prst="line">
              <a:avLst/>
            </a:prstGeom>
            <a:ln>
              <a:solidFill>
                <a:srgbClr val="C00000">
                  <a:alpha val="54000"/>
                </a:srgb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ZoneTexte 144"/>
          <p:cNvSpPr txBox="1"/>
          <p:nvPr/>
        </p:nvSpPr>
        <p:spPr bwMode="auto">
          <a:xfrm>
            <a:off x="1017532" y="-69249"/>
            <a:ext cx="9291125" cy="15165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85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3085" dirty="0" smtClean="0">
                <a:solidFill>
                  <a:schemeClr val="bg1">
                    <a:lumMod val="95000"/>
                  </a:schemeClr>
                </a:solidFill>
              </a:rPr>
              <a:t>Le contact ponctuel quantique: </a:t>
            </a:r>
          </a:p>
          <a:p>
            <a:pPr algn="ctr">
              <a:defRPr/>
            </a:pPr>
            <a:r>
              <a:rPr lang="fr-FR" sz="3085" dirty="0" smtClean="0">
                <a:solidFill>
                  <a:schemeClr val="bg1">
                    <a:lumMod val="95000"/>
                  </a:schemeClr>
                </a:solidFill>
              </a:rPr>
              <a:t>une lame semi-réfléchissante réglable</a:t>
            </a:r>
            <a:endParaRPr lang="fr-FR" sz="3085" dirty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fr-FR" sz="3085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7" name="Image 1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7025" b="2771"/>
          <a:stretch/>
        </p:blipFill>
        <p:spPr>
          <a:xfrm>
            <a:off x="489077" y="4370432"/>
            <a:ext cx="3729691" cy="3150760"/>
          </a:xfrm>
          <a:prstGeom prst="rect">
            <a:avLst/>
          </a:prstGeom>
        </p:spPr>
      </p:pic>
      <p:sp>
        <p:nvSpPr>
          <p:cNvPr id="196" name="Oval 75"/>
          <p:cNvSpPr>
            <a:spLocks noChangeArrowheads="1"/>
          </p:cNvSpPr>
          <p:nvPr/>
        </p:nvSpPr>
        <p:spPr bwMode="auto">
          <a:xfrm>
            <a:off x="3645168" y="6486023"/>
            <a:ext cx="176825" cy="18940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sz="2187"/>
          </a:p>
        </p:txBody>
      </p:sp>
      <p:sp>
        <p:nvSpPr>
          <p:cNvPr id="197" name="Oval 76"/>
          <p:cNvSpPr>
            <a:spLocks noChangeArrowheads="1"/>
          </p:cNvSpPr>
          <p:nvPr/>
        </p:nvSpPr>
        <p:spPr bwMode="auto">
          <a:xfrm>
            <a:off x="1565034" y="6495165"/>
            <a:ext cx="176825" cy="18940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sz="2187"/>
          </a:p>
        </p:txBody>
      </p:sp>
      <p:sp>
        <p:nvSpPr>
          <p:cNvPr id="199" name="Rectangle 198"/>
          <p:cNvSpPr/>
          <p:nvPr/>
        </p:nvSpPr>
        <p:spPr>
          <a:xfrm>
            <a:off x="1540461" y="4347724"/>
            <a:ext cx="2342757" cy="428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87" dirty="0" smtClean="0"/>
              <a:t>Niveaux de Landau</a:t>
            </a:r>
            <a:endParaRPr lang="fr-FR" sz="2187" dirty="0"/>
          </a:p>
        </p:txBody>
      </p:sp>
      <p:sp>
        <p:nvSpPr>
          <p:cNvPr id="2" name="Rectangle 1"/>
          <p:cNvSpPr/>
          <p:nvPr/>
        </p:nvSpPr>
        <p:spPr>
          <a:xfrm>
            <a:off x="9216338" y="4499842"/>
            <a:ext cx="863758" cy="19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p:grpSp>
        <p:nvGrpSpPr>
          <p:cNvPr id="50" name="Groupe 49"/>
          <p:cNvGrpSpPr/>
          <p:nvPr/>
        </p:nvGrpSpPr>
        <p:grpSpPr>
          <a:xfrm>
            <a:off x="3736608" y="1062545"/>
            <a:ext cx="2745059" cy="3278493"/>
            <a:chOff x="6043902" y="603155"/>
            <a:chExt cx="2745348" cy="3278837"/>
          </a:xfrm>
        </p:grpSpPr>
        <p:grpSp>
          <p:nvGrpSpPr>
            <p:cNvPr id="49" name="Groupe 48"/>
            <p:cNvGrpSpPr/>
            <p:nvPr/>
          </p:nvGrpSpPr>
          <p:grpSpPr>
            <a:xfrm>
              <a:off x="6043902" y="603155"/>
              <a:ext cx="2745348" cy="3278837"/>
              <a:chOff x="6043902" y="603155"/>
              <a:chExt cx="2745348" cy="3278837"/>
            </a:xfrm>
          </p:grpSpPr>
          <p:grpSp>
            <p:nvGrpSpPr>
              <p:cNvPr id="99" name="Groupe 98"/>
              <p:cNvGrpSpPr/>
              <p:nvPr/>
            </p:nvGrpSpPr>
            <p:grpSpPr>
              <a:xfrm>
                <a:off x="7709466" y="3153380"/>
                <a:ext cx="486071" cy="728612"/>
                <a:chOff x="-56338" y="4959685"/>
                <a:chExt cx="486071" cy="728612"/>
              </a:xfrm>
            </p:grpSpPr>
            <p:sp>
              <p:nvSpPr>
                <p:cNvPr id="100" name="Line 64"/>
                <p:cNvSpPr>
                  <a:spLocks noChangeShapeType="1"/>
                </p:cNvSpPr>
                <p:nvPr/>
              </p:nvSpPr>
              <p:spPr bwMode="auto">
                <a:xfrm>
                  <a:off x="194789" y="5476497"/>
                  <a:ext cx="0" cy="14400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187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01" name="Group 65"/>
                <p:cNvGrpSpPr>
                  <a:grpSpLocks/>
                </p:cNvGrpSpPr>
                <p:nvPr/>
              </p:nvGrpSpPr>
              <p:grpSpPr bwMode="auto">
                <a:xfrm flipH="1">
                  <a:off x="0" y="5624925"/>
                  <a:ext cx="409575" cy="63372"/>
                  <a:chOff x="3648" y="1869"/>
                  <a:chExt cx="288" cy="51"/>
                </a:xfrm>
              </p:grpSpPr>
              <p:sp>
                <p:nvSpPr>
                  <p:cNvPr id="106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8" y="1869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2187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8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3888" y="1869"/>
                    <a:ext cx="48" cy="51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2187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9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3840" y="1869"/>
                    <a:ext cx="48" cy="51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2187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0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1869"/>
                    <a:ext cx="48" cy="51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2187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2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869"/>
                    <a:ext cx="48" cy="51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2187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3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1869"/>
                    <a:ext cx="48" cy="51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2187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869"/>
                    <a:ext cx="48" cy="51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2187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102" name="Oval 34"/>
                <p:cNvSpPr>
                  <a:spLocks noChangeArrowheads="1"/>
                </p:cNvSpPr>
                <p:nvPr/>
              </p:nvSpPr>
              <p:spPr bwMode="auto">
                <a:xfrm>
                  <a:off x="-38100" y="4990435"/>
                  <a:ext cx="467833" cy="484145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2187"/>
                </a:p>
              </p:txBody>
            </p:sp>
            <p:sp>
              <p:nvSpPr>
                <p:cNvPr id="104" name="ZoneTexte 72"/>
                <p:cNvSpPr txBox="1">
                  <a:spLocks noChangeArrowheads="1"/>
                </p:cNvSpPr>
                <p:nvPr/>
              </p:nvSpPr>
              <p:spPr bwMode="auto">
                <a:xfrm>
                  <a:off x="-56338" y="4959685"/>
                  <a:ext cx="440616" cy="461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2400" dirty="0"/>
                    <a:t>V</a:t>
                  </a:r>
                  <a:r>
                    <a:rPr lang="fr-FR" sz="2400" baseline="-25000" dirty="0"/>
                    <a:t>g</a:t>
                  </a:r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6043902" y="1173301"/>
                <a:ext cx="2745348" cy="1998852"/>
                <a:chOff x="6433069" y="1115118"/>
                <a:chExt cx="3790395" cy="2632735"/>
              </a:xfrm>
            </p:grpSpPr>
            <p:pic>
              <p:nvPicPr>
                <p:cNvPr id="150" name="Picture 7" descr="F:\photo\gf_s434_10.jpg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30540" t="24595" r="31892" b="35405"/>
                <a:stretch>
                  <a:fillRect/>
                </a:stretch>
              </p:blipFill>
              <p:spPr bwMode="auto">
                <a:xfrm>
                  <a:off x="6479462" y="1124618"/>
                  <a:ext cx="3744002" cy="2623235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</p:pic>
            <p:sp>
              <p:nvSpPr>
                <p:cNvPr id="149" name="Rectangle 31"/>
                <p:cNvSpPr>
                  <a:spLocks noChangeArrowheads="1"/>
                </p:cNvSpPr>
                <p:nvPr/>
              </p:nvSpPr>
              <p:spPr bwMode="auto">
                <a:xfrm>
                  <a:off x="9746036" y="3019545"/>
                  <a:ext cx="149668" cy="405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433069" y="1115118"/>
                  <a:ext cx="3770937" cy="261224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187"/>
                </a:p>
              </p:txBody>
            </p:sp>
            <p:cxnSp>
              <p:nvCxnSpPr>
                <p:cNvPr id="152" name="Connecteur droit 151"/>
                <p:cNvCxnSpPr/>
                <p:nvPr/>
              </p:nvCxnSpPr>
              <p:spPr bwMode="auto">
                <a:xfrm>
                  <a:off x="8277873" y="2518753"/>
                  <a:ext cx="209635" cy="20214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ZoneTexte 71"/>
                <p:cNvSpPr txBox="1">
                  <a:spLocks noChangeArrowheads="1"/>
                </p:cNvSpPr>
                <p:nvPr/>
              </p:nvSpPr>
              <p:spPr bwMode="auto">
                <a:xfrm>
                  <a:off x="8363519" y="2237920"/>
                  <a:ext cx="886834" cy="527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fr-FR" sz="2000" dirty="0">
                      <a:solidFill>
                        <a:schemeClr val="bg1"/>
                      </a:solidFill>
                    </a:rPr>
                    <a:t>T</a:t>
                  </a:r>
                  <a:endParaRPr lang="fr-FR" sz="2000" baseline="-250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54" name="Connecteur droit 153"/>
                <p:cNvCxnSpPr/>
                <p:nvPr/>
              </p:nvCxnSpPr>
              <p:spPr bwMode="auto">
                <a:xfrm flipV="1">
                  <a:off x="7740292" y="2568348"/>
                  <a:ext cx="216614" cy="20031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necteur droit 154"/>
                <p:cNvCxnSpPr/>
                <p:nvPr/>
              </p:nvCxnSpPr>
              <p:spPr bwMode="auto">
                <a:xfrm flipV="1">
                  <a:off x="8373370" y="3067678"/>
                  <a:ext cx="48879" cy="15674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necteur droit 155"/>
                <p:cNvCxnSpPr/>
                <p:nvPr/>
              </p:nvCxnSpPr>
              <p:spPr>
                <a:xfrm>
                  <a:off x="6618229" y="2760779"/>
                  <a:ext cx="1123649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necteur droit 157"/>
                <p:cNvCxnSpPr/>
                <p:nvPr/>
              </p:nvCxnSpPr>
              <p:spPr bwMode="auto">
                <a:xfrm flipH="1">
                  <a:off x="8840425" y="2524904"/>
                  <a:ext cx="211214" cy="199291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necteur droit 158"/>
                <p:cNvCxnSpPr/>
                <p:nvPr/>
              </p:nvCxnSpPr>
              <p:spPr bwMode="auto">
                <a:xfrm flipH="1">
                  <a:off x="8358823" y="2028909"/>
                  <a:ext cx="182844" cy="199511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necteur droit 159"/>
                <p:cNvCxnSpPr/>
                <p:nvPr/>
              </p:nvCxnSpPr>
              <p:spPr>
                <a:xfrm flipH="1" flipV="1">
                  <a:off x="9055196" y="2528587"/>
                  <a:ext cx="1035230" cy="410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/>
                <p:cNvCxnSpPr/>
                <p:nvPr/>
              </p:nvCxnSpPr>
              <p:spPr>
                <a:xfrm flipV="1">
                  <a:off x="8541666" y="1167791"/>
                  <a:ext cx="0" cy="86764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avec flèche 161"/>
                <p:cNvCxnSpPr/>
                <p:nvPr/>
              </p:nvCxnSpPr>
              <p:spPr bwMode="auto">
                <a:xfrm>
                  <a:off x="7058377" y="2760776"/>
                  <a:ext cx="508589" cy="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arrow"/>
                </a:ln>
                <a:effectLst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avec flèche 162"/>
                <p:cNvCxnSpPr/>
                <p:nvPr/>
              </p:nvCxnSpPr>
              <p:spPr bwMode="auto">
                <a:xfrm flipH="1">
                  <a:off x="9411655" y="2528356"/>
                  <a:ext cx="508588" cy="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arrow"/>
                </a:ln>
                <a:effectLst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avec flèche 163"/>
                <p:cNvCxnSpPr/>
                <p:nvPr/>
              </p:nvCxnSpPr>
              <p:spPr bwMode="auto">
                <a:xfrm flipV="1">
                  <a:off x="8546684" y="1369013"/>
                  <a:ext cx="0" cy="446231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arrow"/>
                </a:ln>
                <a:effectLst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avec flèche 164"/>
                <p:cNvCxnSpPr/>
                <p:nvPr/>
              </p:nvCxnSpPr>
              <p:spPr bwMode="auto">
                <a:xfrm>
                  <a:off x="8334462" y="3389152"/>
                  <a:ext cx="38910" cy="19116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arrow"/>
                </a:ln>
                <a:effectLst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grpSp>
              <p:nvGrpSpPr>
                <p:cNvPr id="166" name="Group 154"/>
                <p:cNvGrpSpPr>
                  <a:grpSpLocks/>
                </p:cNvGrpSpPr>
                <p:nvPr/>
              </p:nvGrpSpPr>
              <p:grpSpPr bwMode="auto">
                <a:xfrm>
                  <a:off x="9235914" y="1471422"/>
                  <a:ext cx="737804" cy="393081"/>
                  <a:chOff x="672" y="1640"/>
                  <a:chExt cx="350" cy="196"/>
                </a:xfrm>
              </p:grpSpPr>
              <p:grpSp>
                <p:nvGrpSpPr>
                  <p:cNvPr id="200" name="Group 155"/>
                  <p:cNvGrpSpPr>
                    <a:grpSpLocks/>
                  </p:cNvGrpSpPr>
                  <p:nvPr/>
                </p:nvGrpSpPr>
                <p:grpSpPr bwMode="auto">
                  <a:xfrm>
                    <a:off x="672" y="1674"/>
                    <a:ext cx="156" cy="162"/>
                    <a:chOff x="672" y="1674"/>
                    <a:chExt cx="156" cy="162"/>
                  </a:xfrm>
                </p:grpSpPr>
                <p:sp>
                  <p:nvSpPr>
                    <p:cNvPr id="202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1728"/>
                      <a:ext cx="56" cy="56"/>
                    </a:xfrm>
                    <a:prstGeom prst="ellipse">
                      <a:avLst/>
                    </a:prstGeom>
                    <a:solidFill>
                      <a:sysClr val="windowText" lastClr="000000"/>
                    </a:solidFill>
                    <a:ln w="1905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 sz="2400" kern="0">
                        <a:solidFill>
                          <a:sysClr val="windowText" lastClr="000000"/>
                        </a:solidFill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3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674"/>
                      <a:ext cx="156" cy="16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 sz="2400" kern="0">
                        <a:solidFill>
                          <a:sysClr val="windowText" lastClr="000000"/>
                        </a:solidFill>
                        <a:latin typeface="Calibri" pitchFamily="34" charset="0"/>
                      </a:endParaRPr>
                    </a:p>
                  </p:txBody>
                </p:sp>
              </p:grpSp>
              <p:graphicFrame>
                <p:nvGraphicFramePr>
                  <p:cNvPr id="201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31104" name="Equation" r:id="rId7" imgW="152280" imgH="203040" progId="">
                          <p:embed/>
                        </p:oleObj>
                      </mc:Choice>
                      <mc:Fallback>
                        <p:oleObj name="Equation" r:id="rId7" imgW="152280" imgH="203040" progId="">
                          <p:embed/>
                          <p:pic>
                            <p:nvPicPr>
                              <p:cNvPr id="201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cxnSp>
              <p:nvCxnSpPr>
                <p:cNvPr id="167" name="Connecteur droit 166"/>
                <p:cNvCxnSpPr/>
                <p:nvPr/>
              </p:nvCxnSpPr>
              <p:spPr bwMode="auto">
                <a:xfrm>
                  <a:off x="7944591" y="2578296"/>
                  <a:ext cx="275447" cy="93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necteur droit 167"/>
                <p:cNvCxnSpPr/>
                <p:nvPr/>
              </p:nvCxnSpPr>
              <p:spPr bwMode="auto">
                <a:xfrm>
                  <a:off x="8358822" y="2226785"/>
                  <a:ext cx="14548" cy="194455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necteur droit 168"/>
                <p:cNvCxnSpPr/>
                <p:nvPr/>
              </p:nvCxnSpPr>
              <p:spPr bwMode="auto">
                <a:xfrm flipV="1">
                  <a:off x="8210671" y="2421824"/>
                  <a:ext cx="178420" cy="16734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necteur droit 171"/>
                <p:cNvCxnSpPr/>
                <p:nvPr/>
              </p:nvCxnSpPr>
              <p:spPr bwMode="auto">
                <a:xfrm flipV="1">
                  <a:off x="8430838" y="2672630"/>
                  <a:ext cx="178420" cy="16734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necteur droit 172"/>
                <p:cNvCxnSpPr/>
                <p:nvPr/>
              </p:nvCxnSpPr>
              <p:spPr bwMode="auto">
                <a:xfrm flipH="1" flipV="1">
                  <a:off x="8609260" y="2684564"/>
                  <a:ext cx="246778" cy="2837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necteur droit 173"/>
                <p:cNvCxnSpPr/>
                <p:nvPr/>
              </p:nvCxnSpPr>
              <p:spPr bwMode="auto">
                <a:xfrm flipH="1">
                  <a:off x="8418278" y="2821618"/>
                  <a:ext cx="22692" cy="25505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Arc 183"/>
                <p:cNvSpPr/>
                <p:nvPr/>
              </p:nvSpPr>
              <p:spPr>
                <a:xfrm>
                  <a:off x="8138023" y="2589166"/>
                  <a:ext cx="288615" cy="287467"/>
                </a:xfrm>
                <a:prstGeom prst="arc">
                  <a:avLst>
                    <a:gd name="adj1" fmla="val 15329507"/>
                    <a:gd name="adj2" fmla="val 1435321"/>
                  </a:avLst>
                </a:prstGeom>
                <a:ln w="19050">
                  <a:solidFill>
                    <a:schemeClr val="bg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2187"/>
                </a:p>
              </p:txBody>
            </p:sp>
            <p:cxnSp>
              <p:nvCxnSpPr>
                <p:cNvPr id="185" name="Connecteur droit avec flèche 184"/>
                <p:cNvCxnSpPr/>
                <p:nvPr/>
              </p:nvCxnSpPr>
              <p:spPr>
                <a:xfrm flipH="1">
                  <a:off x="8410538" y="2756213"/>
                  <a:ext cx="14148" cy="62512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Connecteur droit avec flèche 185"/>
                <p:cNvCxnSpPr/>
                <p:nvPr/>
              </p:nvCxnSpPr>
              <p:spPr bwMode="auto">
                <a:xfrm>
                  <a:off x="8373990" y="3214630"/>
                  <a:ext cx="0" cy="529317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none"/>
                </a:ln>
                <a:effectLst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e 47"/>
              <p:cNvGrpSpPr/>
              <p:nvPr/>
            </p:nvGrpSpPr>
            <p:grpSpPr>
              <a:xfrm>
                <a:off x="6680377" y="603155"/>
                <a:ext cx="467833" cy="932307"/>
                <a:chOff x="4009755" y="1186707"/>
                <a:chExt cx="467833" cy="932307"/>
              </a:xfrm>
            </p:grpSpPr>
            <p:grpSp>
              <p:nvGrpSpPr>
                <p:cNvPr id="116" name="Groupe 115"/>
                <p:cNvGrpSpPr/>
                <p:nvPr/>
              </p:nvGrpSpPr>
              <p:grpSpPr>
                <a:xfrm flipV="1">
                  <a:off x="4009755" y="1186707"/>
                  <a:ext cx="467833" cy="697862"/>
                  <a:chOff x="-38100" y="4990435"/>
                  <a:chExt cx="467833" cy="697862"/>
                </a:xfrm>
              </p:grpSpPr>
              <p:sp>
                <p:nvSpPr>
                  <p:cNvPr id="118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94789" y="5476497"/>
                    <a:ext cx="0" cy="144000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2187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grpSp>
                <p:nvGrpSpPr>
                  <p:cNvPr id="120" name="Group 65"/>
                  <p:cNvGrpSpPr>
                    <a:grpSpLocks/>
                  </p:cNvGrpSpPr>
                  <p:nvPr/>
                </p:nvGrpSpPr>
                <p:grpSpPr bwMode="auto">
                  <a:xfrm flipH="1">
                    <a:off x="0" y="5624925"/>
                    <a:ext cx="409575" cy="63372"/>
                    <a:chOff x="3648" y="1869"/>
                    <a:chExt cx="288" cy="51"/>
                  </a:xfrm>
                </p:grpSpPr>
                <p:sp>
                  <p:nvSpPr>
                    <p:cNvPr id="137" name="Line 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8" y="1869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 sz="2187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38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88" y="1869"/>
                      <a:ext cx="48" cy="5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 sz="2187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39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0" y="1869"/>
                      <a:ext cx="48" cy="5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 sz="2187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40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2" y="1869"/>
                      <a:ext cx="48" cy="5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 sz="2187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41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4" y="1869"/>
                      <a:ext cx="48" cy="5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 sz="2187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42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6" y="1869"/>
                      <a:ext cx="48" cy="5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 sz="2187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43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8" y="1869"/>
                      <a:ext cx="48" cy="5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fr-FR" sz="2187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sp>
                <p:nvSpPr>
                  <p:cNvPr id="129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-38100" y="4990435"/>
                    <a:ext cx="467833" cy="484145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 sz="2187"/>
                  </a:p>
                </p:txBody>
              </p:sp>
              <p:sp>
                <p:nvSpPr>
                  <p:cNvPr id="136" name="ZoneTexte 72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-24814" y="5035770"/>
                    <a:ext cx="440616" cy="4617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2400" dirty="0"/>
                      <a:t>V</a:t>
                    </a:r>
                    <a:r>
                      <a:rPr lang="fr-FR" sz="2400" baseline="-25000" dirty="0"/>
                      <a:t>g</a:t>
                    </a:r>
                  </a:p>
                </p:txBody>
              </p:sp>
            </p:grpSp>
            <p:cxnSp>
              <p:nvCxnSpPr>
                <p:cNvPr id="144" name="Connecteur droit 143"/>
                <p:cNvCxnSpPr/>
                <p:nvPr/>
              </p:nvCxnSpPr>
              <p:spPr>
                <a:xfrm flipH="1">
                  <a:off x="4241493" y="1884569"/>
                  <a:ext cx="3712" cy="2344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" name="Connecteur droit 6"/>
            <p:cNvCxnSpPr/>
            <p:nvPr/>
          </p:nvCxnSpPr>
          <p:spPr>
            <a:xfrm flipH="1" flipV="1">
              <a:off x="7934604" y="2945110"/>
              <a:ext cx="3712" cy="2344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8" name="Image 1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56" y="4102494"/>
            <a:ext cx="4208261" cy="3415507"/>
          </a:xfrm>
          <a:prstGeom prst="rect">
            <a:avLst/>
          </a:prstGeom>
        </p:spPr>
      </p:pic>
      <p:sp>
        <p:nvSpPr>
          <p:cNvPr id="175" name="Ellipse 174"/>
          <p:cNvSpPr/>
          <p:nvPr/>
        </p:nvSpPr>
        <p:spPr>
          <a:xfrm>
            <a:off x="6165965" y="6099154"/>
            <a:ext cx="299180" cy="288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8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6" name="ZoneTexte 175"/>
              <p:cNvSpPr txBox="1"/>
              <p:nvPr/>
            </p:nvSpPr>
            <p:spPr>
              <a:xfrm>
                <a:off x="6618046" y="5899927"/>
                <a:ext cx="1052220" cy="674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187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187" i="1">
                          <a:latin typeface="Cambria Math" panose="02040503050406030204" pitchFamily="18" charset="0"/>
                        </a:rPr>
                        <m:t>𝑇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176" name="ZoneTexte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046" y="5899927"/>
                <a:ext cx="1052220" cy="6747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6" name="ZoneTexte 145"/>
              <p:cNvSpPr txBox="1"/>
              <p:nvPr/>
            </p:nvSpPr>
            <p:spPr>
              <a:xfrm>
                <a:off x="7591809" y="5225191"/>
                <a:ext cx="1088247" cy="6747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187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146" name="ZoneTexte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809" y="5225191"/>
                <a:ext cx="1088247" cy="67473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7" name="ZoneTexte 146"/>
              <p:cNvSpPr txBox="1"/>
              <p:nvPr/>
            </p:nvSpPr>
            <p:spPr>
              <a:xfrm>
                <a:off x="7525709" y="3971987"/>
                <a:ext cx="1088247" cy="6747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187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147" name="ZoneTexte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709" y="3971987"/>
                <a:ext cx="1088247" cy="67473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7" name="Rectangle 176"/>
              <p:cNvSpPr/>
              <p:nvPr/>
            </p:nvSpPr>
            <p:spPr>
              <a:xfrm>
                <a:off x="7278498" y="3321409"/>
                <a:ext cx="186089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 err="1" smtClean="0">
                    <a:ea typeface="Cambria Math" panose="02040503050406030204" pitchFamily="18" charset="0"/>
                  </a:rPr>
                  <a:t>Example</a:t>
                </a:r>
                <a:r>
                  <a:rPr lang="fr-FR" sz="2000" dirty="0" smtClean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>
          <p:sp>
            <p:nvSpPr>
              <p:cNvPr id="177" name="Rectangle 1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498" y="3321409"/>
                <a:ext cx="1860894" cy="400110"/>
              </a:xfrm>
              <a:prstGeom prst="rect">
                <a:avLst/>
              </a:prstGeom>
              <a:blipFill>
                <a:blip r:embed="rId13"/>
                <a:stretch>
                  <a:fillRect l="-3607" t="-9231" b="-2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0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 bwMode="auto">
          <a:xfrm>
            <a:off x="397591" y="1130825"/>
            <a:ext cx="9335011" cy="5957572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sz="2187" dirty="0"/>
          </a:p>
        </p:txBody>
      </p:sp>
      <p:sp>
        <p:nvSpPr>
          <p:cNvPr id="3" name="Rectangle 2"/>
          <p:cNvSpPr/>
          <p:nvPr/>
        </p:nvSpPr>
        <p:spPr>
          <a:xfrm>
            <a:off x="6658077" y="2890645"/>
            <a:ext cx="2670155" cy="3128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33" dirty="0"/>
              <a:t>Y. Ji et al., Nature </a:t>
            </a:r>
            <a:r>
              <a:rPr lang="fr-FR" sz="1433" b="1" dirty="0"/>
              <a:t>422</a:t>
            </a:r>
            <a:r>
              <a:rPr lang="fr-FR" sz="1433" dirty="0"/>
              <a:t>, 415 (2003)</a:t>
            </a:r>
          </a:p>
        </p:txBody>
      </p:sp>
      <p:grpSp>
        <p:nvGrpSpPr>
          <p:cNvPr id="4" name="Groupe 125"/>
          <p:cNvGrpSpPr/>
          <p:nvPr/>
        </p:nvGrpSpPr>
        <p:grpSpPr>
          <a:xfrm>
            <a:off x="1474166" y="1309544"/>
            <a:ext cx="7183002" cy="4871279"/>
            <a:chOff x="1096677" y="1397620"/>
            <a:chExt cx="6516973" cy="4419600"/>
          </a:xfrm>
        </p:grpSpPr>
        <p:sp>
          <p:nvSpPr>
            <p:cNvPr id="5" name="Rectangle 23"/>
            <p:cNvSpPr>
              <a:spLocks noChangeArrowheads="1"/>
            </p:cNvSpPr>
            <p:nvPr/>
          </p:nvSpPr>
          <p:spPr bwMode="auto">
            <a:xfrm>
              <a:off x="3803650" y="1435720"/>
              <a:ext cx="1104900" cy="53340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6" name="Rectangle 27"/>
            <p:cNvSpPr>
              <a:spLocks noChangeArrowheads="1"/>
            </p:cNvSpPr>
            <p:nvPr/>
          </p:nvSpPr>
          <p:spPr bwMode="auto">
            <a:xfrm>
              <a:off x="3206750" y="2908920"/>
              <a:ext cx="2324100" cy="110490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7" name="Rectangle 25"/>
            <p:cNvSpPr>
              <a:spLocks noChangeArrowheads="1"/>
            </p:cNvSpPr>
            <p:nvPr/>
          </p:nvSpPr>
          <p:spPr bwMode="auto">
            <a:xfrm>
              <a:off x="3219450" y="2629520"/>
              <a:ext cx="622300" cy="119380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8" name="Rectangle 26"/>
            <p:cNvSpPr>
              <a:spLocks noChangeArrowheads="1"/>
            </p:cNvSpPr>
            <p:nvPr/>
          </p:nvSpPr>
          <p:spPr bwMode="auto">
            <a:xfrm>
              <a:off x="4870450" y="2654920"/>
              <a:ext cx="635000" cy="119380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2482850" y="1435720"/>
              <a:ext cx="1358900" cy="120650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4870450" y="1423020"/>
              <a:ext cx="1244600" cy="123190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2457450" y="1423020"/>
              <a:ext cx="36449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829050" y="1969120"/>
              <a:ext cx="1041400" cy="939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885950" y="1397620"/>
              <a:ext cx="584200" cy="128270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6102350" y="1397620"/>
              <a:ext cx="584200" cy="129540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457450" y="265492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3206750" y="2642220"/>
              <a:ext cx="0" cy="1384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H="1">
              <a:off x="5518150" y="2654920"/>
              <a:ext cx="5715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5518150" y="2667620"/>
              <a:ext cx="0" cy="1346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3219450" y="4026520"/>
              <a:ext cx="2311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grpSp>
          <p:nvGrpSpPr>
            <p:cNvPr id="20" name="Group 14"/>
            <p:cNvGrpSpPr>
              <a:grpSpLocks/>
            </p:cNvGrpSpPr>
            <p:nvPr/>
          </p:nvGrpSpPr>
          <p:grpSpPr bwMode="auto">
            <a:xfrm rot="-5400000">
              <a:off x="5029200" y="2458070"/>
              <a:ext cx="355600" cy="800100"/>
              <a:chOff x="4016" y="2264"/>
              <a:chExt cx="272" cy="416"/>
            </a:xfrm>
          </p:grpSpPr>
          <p:sp>
            <p:nvSpPr>
              <p:cNvPr id="112" name="AutoShape 15"/>
              <p:cNvSpPr>
                <a:spLocks noChangeArrowheads="1"/>
              </p:cNvSpPr>
              <p:nvPr/>
            </p:nvSpPr>
            <p:spPr bwMode="auto">
              <a:xfrm>
                <a:off x="4016" y="2488"/>
                <a:ext cx="272" cy="192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2187"/>
              </a:p>
            </p:txBody>
          </p:sp>
          <p:sp>
            <p:nvSpPr>
              <p:cNvPr id="113" name="AutoShape 16"/>
              <p:cNvSpPr>
                <a:spLocks noChangeArrowheads="1"/>
              </p:cNvSpPr>
              <p:nvPr/>
            </p:nvSpPr>
            <p:spPr bwMode="auto">
              <a:xfrm flipH="1" flipV="1">
                <a:off x="4016" y="2264"/>
                <a:ext cx="272" cy="192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2187"/>
              </a:p>
            </p:txBody>
          </p:sp>
        </p:grpSp>
        <p:grpSp>
          <p:nvGrpSpPr>
            <p:cNvPr id="21" name="Group 13"/>
            <p:cNvGrpSpPr>
              <a:grpSpLocks/>
            </p:cNvGrpSpPr>
            <p:nvPr/>
          </p:nvGrpSpPr>
          <p:grpSpPr bwMode="auto">
            <a:xfrm rot="-5400000">
              <a:off x="3340100" y="2432670"/>
              <a:ext cx="355600" cy="800100"/>
              <a:chOff x="4016" y="2264"/>
              <a:chExt cx="272" cy="416"/>
            </a:xfrm>
          </p:grpSpPr>
          <p:sp>
            <p:nvSpPr>
              <p:cNvPr id="110" name="AutoShape 11"/>
              <p:cNvSpPr>
                <a:spLocks noChangeArrowheads="1"/>
              </p:cNvSpPr>
              <p:nvPr/>
            </p:nvSpPr>
            <p:spPr bwMode="auto">
              <a:xfrm>
                <a:off x="4016" y="2488"/>
                <a:ext cx="272" cy="192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2187"/>
              </a:p>
            </p:txBody>
          </p:sp>
          <p:sp>
            <p:nvSpPr>
              <p:cNvPr id="111" name="AutoShape 12"/>
              <p:cNvSpPr>
                <a:spLocks noChangeArrowheads="1"/>
              </p:cNvSpPr>
              <p:nvPr/>
            </p:nvSpPr>
            <p:spPr bwMode="auto">
              <a:xfrm flipH="1" flipV="1">
                <a:off x="4016" y="2264"/>
                <a:ext cx="272" cy="192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2187"/>
              </a:p>
            </p:txBody>
          </p:sp>
        </p:grp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4146550" y="3886820"/>
              <a:ext cx="406400" cy="5842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4184650" y="2731120"/>
              <a:ext cx="317500" cy="228600"/>
            </a:xfrm>
            <a:prstGeom prst="rect">
              <a:avLst/>
            </a:prstGeom>
            <a:solidFill>
              <a:srgbClr val="00CCFF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 flipV="1">
              <a:off x="4171950" y="2731120"/>
              <a:ext cx="0" cy="165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25" name="Line 31"/>
            <p:cNvSpPr>
              <a:spLocks noChangeShapeType="1"/>
            </p:cNvSpPr>
            <p:nvPr/>
          </p:nvSpPr>
          <p:spPr bwMode="auto">
            <a:xfrm flipV="1">
              <a:off x="4159250" y="2731120"/>
              <a:ext cx="355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 flipV="1">
              <a:off x="4502150" y="2731120"/>
              <a:ext cx="0" cy="165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27" name="Rectangle 33"/>
            <p:cNvSpPr>
              <a:spLocks noChangeArrowheads="1"/>
            </p:cNvSpPr>
            <p:nvPr/>
          </p:nvSpPr>
          <p:spPr bwMode="auto">
            <a:xfrm>
              <a:off x="4095750" y="2527920"/>
              <a:ext cx="495300" cy="304800"/>
            </a:xfrm>
            <a:prstGeom prst="rect">
              <a:avLst/>
            </a:prstGeom>
            <a:solidFill>
              <a:srgbClr val="C0C0C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28" name="Oval 34"/>
            <p:cNvSpPr>
              <a:spLocks noChangeArrowheads="1"/>
            </p:cNvSpPr>
            <p:nvPr/>
          </p:nvSpPr>
          <p:spPr bwMode="auto">
            <a:xfrm>
              <a:off x="1096677" y="2442767"/>
              <a:ext cx="609600" cy="6223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29" name="Line 36"/>
            <p:cNvSpPr>
              <a:spLocks noChangeShapeType="1"/>
            </p:cNvSpPr>
            <p:nvPr/>
          </p:nvSpPr>
          <p:spPr bwMode="auto">
            <a:xfrm flipH="1">
              <a:off x="1394084" y="2121519"/>
              <a:ext cx="69506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1400728" y="2113613"/>
              <a:ext cx="0" cy="3291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grpSp>
          <p:nvGrpSpPr>
            <p:cNvPr id="31" name="Group 39"/>
            <p:cNvGrpSpPr>
              <a:grpSpLocks/>
            </p:cNvGrpSpPr>
            <p:nvPr/>
          </p:nvGrpSpPr>
          <p:grpSpPr bwMode="auto">
            <a:xfrm>
              <a:off x="1145187" y="3305327"/>
              <a:ext cx="520700" cy="190500"/>
              <a:chOff x="496" y="3696"/>
              <a:chExt cx="328" cy="120"/>
            </a:xfrm>
          </p:grpSpPr>
          <p:sp>
            <p:nvSpPr>
              <p:cNvPr id="107" name="Line 40"/>
              <p:cNvSpPr>
                <a:spLocks noChangeShapeType="1"/>
              </p:cNvSpPr>
              <p:nvPr/>
            </p:nvSpPr>
            <p:spPr bwMode="auto">
              <a:xfrm>
                <a:off x="496" y="3696"/>
                <a:ext cx="3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108" name="Line 41"/>
              <p:cNvSpPr>
                <a:spLocks noChangeShapeType="1"/>
              </p:cNvSpPr>
              <p:nvPr/>
            </p:nvSpPr>
            <p:spPr bwMode="auto">
              <a:xfrm>
                <a:off x="536" y="3752"/>
                <a:ext cx="2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109" name="Line 42"/>
              <p:cNvSpPr>
                <a:spLocks noChangeShapeType="1"/>
              </p:cNvSpPr>
              <p:nvPr/>
            </p:nvSpPr>
            <p:spPr bwMode="auto">
              <a:xfrm>
                <a:off x="584" y="3816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sp>
          <p:nvSpPr>
            <p:cNvPr id="32" name="Line 43"/>
            <p:cNvSpPr>
              <a:spLocks noChangeShapeType="1"/>
            </p:cNvSpPr>
            <p:nvPr/>
          </p:nvSpPr>
          <p:spPr bwMode="auto">
            <a:xfrm>
              <a:off x="1416467" y="3065067"/>
              <a:ext cx="0" cy="223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grpSp>
          <p:nvGrpSpPr>
            <p:cNvPr id="33" name="Group 44"/>
            <p:cNvGrpSpPr>
              <a:grpSpLocks/>
            </p:cNvGrpSpPr>
            <p:nvPr/>
          </p:nvGrpSpPr>
          <p:grpSpPr bwMode="auto">
            <a:xfrm>
              <a:off x="7092950" y="2286620"/>
              <a:ext cx="520700" cy="190500"/>
              <a:chOff x="496" y="3696"/>
              <a:chExt cx="328" cy="120"/>
            </a:xfrm>
          </p:grpSpPr>
          <p:sp>
            <p:nvSpPr>
              <p:cNvPr id="104" name="Line 45"/>
              <p:cNvSpPr>
                <a:spLocks noChangeShapeType="1"/>
              </p:cNvSpPr>
              <p:nvPr/>
            </p:nvSpPr>
            <p:spPr bwMode="auto">
              <a:xfrm>
                <a:off x="496" y="3696"/>
                <a:ext cx="3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105" name="Line 46"/>
              <p:cNvSpPr>
                <a:spLocks noChangeShapeType="1"/>
              </p:cNvSpPr>
              <p:nvPr/>
            </p:nvSpPr>
            <p:spPr bwMode="auto">
              <a:xfrm>
                <a:off x="536" y="3752"/>
                <a:ext cx="2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106" name="Line 47"/>
              <p:cNvSpPr>
                <a:spLocks noChangeShapeType="1"/>
              </p:cNvSpPr>
              <p:nvPr/>
            </p:nvSpPr>
            <p:spPr bwMode="auto">
              <a:xfrm>
                <a:off x="584" y="3816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grpSp>
          <p:nvGrpSpPr>
            <p:cNvPr id="34" name="Group 48"/>
            <p:cNvGrpSpPr>
              <a:grpSpLocks/>
            </p:cNvGrpSpPr>
            <p:nvPr/>
          </p:nvGrpSpPr>
          <p:grpSpPr bwMode="auto">
            <a:xfrm rot="16200000">
              <a:off x="4438650" y="2159620"/>
              <a:ext cx="520700" cy="190500"/>
              <a:chOff x="496" y="3696"/>
              <a:chExt cx="328" cy="120"/>
            </a:xfrm>
          </p:grpSpPr>
          <p:sp>
            <p:nvSpPr>
              <p:cNvPr id="101" name="Line 49"/>
              <p:cNvSpPr>
                <a:spLocks noChangeShapeType="1"/>
              </p:cNvSpPr>
              <p:nvPr/>
            </p:nvSpPr>
            <p:spPr bwMode="auto">
              <a:xfrm flipH="1">
                <a:off x="496" y="3696"/>
                <a:ext cx="3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102" name="Line 50"/>
              <p:cNvSpPr>
                <a:spLocks noChangeShapeType="1"/>
              </p:cNvSpPr>
              <p:nvPr/>
            </p:nvSpPr>
            <p:spPr bwMode="auto">
              <a:xfrm>
                <a:off x="536" y="3752"/>
                <a:ext cx="2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103" name="Line 51"/>
              <p:cNvSpPr>
                <a:spLocks noChangeShapeType="1"/>
              </p:cNvSpPr>
              <p:nvPr/>
            </p:nvSpPr>
            <p:spPr bwMode="auto">
              <a:xfrm>
                <a:off x="584" y="3816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sp>
          <p:nvSpPr>
            <p:cNvPr id="35" name="Line 52"/>
            <p:cNvSpPr>
              <a:spLocks noChangeShapeType="1"/>
            </p:cNvSpPr>
            <p:nvPr/>
          </p:nvSpPr>
          <p:spPr bwMode="auto">
            <a:xfrm flipV="1">
              <a:off x="4337050" y="2248520"/>
              <a:ext cx="0" cy="355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36" name="Line 53"/>
            <p:cNvSpPr>
              <a:spLocks noChangeShapeType="1"/>
            </p:cNvSpPr>
            <p:nvPr/>
          </p:nvSpPr>
          <p:spPr bwMode="auto">
            <a:xfrm>
              <a:off x="4324350" y="2235820"/>
              <a:ext cx="2667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37" name="Line 54"/>
            <p:cNvSpPr>
              <a:spLocks noChangeShapeType="1"/>
            </p:cNvSpPr>
            <p:nvPr/>
          </p:nvSpPr>
          <p:spPr bwMode="auto">
            <a:xfrm>
              <a:off x="6521450" y="2007220"/>
              <a:ext cx="8255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38" name="Line 55"/>
            <p:cNvSpPr>
              <a:spLocks noChangeShapeType="1"/>
            </p:cNvSpPr>
            <p:nvPr/>
          </p:nvSpPr>
          <p:spPr bwMode="auto">
            <a:xfrm>
              <a:off x="7334250" y="1994520"/>
              <a:ext cx="0" cy="279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39" name="Oval 58"/>
            <p:cNvSpPr>
              <a:spLocks noChangeArrowheads="1"/>
            </p:cNvSpPr>
            <p:nvPr/>
          </p:nvSpPr>
          <p:spPr bwMode="auto">
            <a:xfrm>
              <a:off x="4044950" y="4750420"/>
              <a:ext cx="609600" cy="6223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187"/>
            </a:p>
          </p:txBody>
        </p:sp>
        <p:sp>
          <p:nvSpPr>
            <p:cNvPr id="40" name="Line 59"/>
            <p:cNvSpPr>
              <a:spLocks noChangeShapeType="1"/>
            </p:cNvSpPr>
            <p:nvPr/>
          </p:nvSpPr>
          <p:spPr bwMode="auto">
            <a:xfrm>
              <a:off x="4349750" y="4356720"/>
              <a:ext cx="0" cy="393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sp>
          <p:nvSpPr>
            <p:cNvPr id="41" name="Text Box 60"/>
            <p:cNvSpPr txBox="1">
              <a:spLocks noChangeArrowheads="1"/>
            </p:cNvSpPr>
            <p:nvPr/>
          </p:nvSpPr>
          <p:spPr bwMode="auto">
            <a:xfrm>
              <a:off x="4117975" y="4864720"/>
              <a:ext cx="423511" cy="39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205" b="1" dirty="0"/>
                <a:t>V</a:t>
              </a:r>
              <a:r>
                <a:rPr lang="fr-FR" sz="2205" b="1" baseline="-25000" dirty="0"/>
                <a:t>G</a:t>
              </a:r>
            </a:p>
          </p:txBody>
        </p:sp>
        <p:grpSp>
          <p:nvGrpSpPr>
            <p:cNvPr id="42" name="Group 61"/>
            <p:cNvGrpSpPr>
              <a:grpSpLocks/>
            </p:cNvGrpSpPr>
            <p:nvPr/>
          </p:nvGrpSpPr>
          <p:grpSpPr bwMode="auto">
            <a:xfrm>
              <a:off x="4096113" y="5626720"/>
              <a:ext cx="520700" cy="190500"/>
              <a:chOff x="496" y="3696"/>
              <a:chExt cx="328" cy="120"/>
            </a:xfrm>
          </p:grpSpPr>
          <p:sp>
            <p:nvSpPr>
              <p:cNvPr id="98" name="Line 62"/>
              <p:cNvSpPr>
                <a:spLocks noChangeShapeType="1"/>
              </p:cNvSpPr>
              <p:nvPr/>
            </p:nvSpPr>
            <p:spPr bwMode="auto">
              <a:xfrm>
                <a:off x="496" y="3696"/>
                <a:ext cx="3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99" name="Line 63"/>
              <p:cNvSpPr>
                <a:spLocks noChangeShapeType="1"/>
              </p:cNvSpPr>
              <p:nvPr/>
            </p:nvSpPr>
            <p:spPr bwMode="auto">
              <a:xfrm>
                <a:off x="536" y="3752"/>
                <a:ext cx="2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100" name="Line 64"/>
              <p:cNvSpPr>
                <a:spLocks noChangeShapeType="1"/>
              </p:cNvSpPr>
              <p:nvPr/>
            </p:nvSpPr>
            <p:spPr bwMode="auto">
              <a:xfrm>
                <a:off x="584" y="3816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sp>
          <p:nvSpPr>
            <p:cNvPr id="43" name="Line 65"/>
            <p:cNvSpPr>
              <a:spLocks noChangeShapeType="1"/>
            </p:cNvSpPr>
            <p:nvPr/>
          </p:nvSpPr>
          <p:spPr bwMode="auto">
            <a:xfrm>
              <a:off x="4350113" y="5359657"/>
              <a:ext cx="0" cy="254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sz="2187"/>
            </a:p>
          </p:txBody>
        </p:sp>
        <p:grpSp>
          <p:nvGrpSpPr>
            <p:cNvPr id="44" name="Group 131"/>
            <p:cNvGrpSpPr>
              <a:grpSpLocks/>
            </p:cNvGrpSpPr>
            <p:nvPr/>
          </p:nvGrpSpPr>
          <p:grpSpPr bwMode="auto">
            <a:xfrm>
              <a:off x="2457450" y="2562845"/>
              <a:ext cx="1058863" cy="160338"/>
              <a:chOff x="1768" y="1566"/>
              <a:chExt cx="667" cy="101"/>
            </a:xfrm>
          </p:grpSpPr>
          <p:sp>
            <p:nvSpPr>
              <p:cNvPr id="95" name="Line 66"/>
              <p:cNvSpPr>
                <a:spLocks noChangeShapeType="1"/>
              </p:cNvSpPr>
              <p:nvPr/>
            </p:nvSpPr>
            <p:spPr bwMode="auto">
              <a:xfrm>
                <a:off x="1768" y="1568"/>
                <a:ext cx="53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96" name="Line 97"/>
              <p:cNvSpPr>
                <a:spLocks noChangeShapeType="1"/>
              </p:cNvSpPr>
              <p:nvPr/>
            </p:nvSpPr>
            <p:spPr bwMode="auto">
              <a:xfrm>
                <a:off x="2302" y="1567"/>
                <a:ext cx="133" cy="1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97" name="Line 98"/>
              <p:cNvSpPr>
                <a:spLocks noChangeShapeType="1"/>
              </p:cNvSpPr>
              <p:nvPr/>
            </p:nvSpPr>
            <p:spPr bwMode="auto">
              <a:xfrm>
                <a:off x="2088" y="1566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grpSp>
          <p:nvGrpSpPr>
            <p:cNvPr id="45" name="Group 135"/>
            <p:cNvGrpSpPr>
              <a:grpSpLocks/>
            </p:cNvGrpSpPr>
            <p:nvPr/>
          </p:nvGrpSpPr>
          <p:grpSpPr bwMode="auto">
            <a:xfrm>
              <a:off x="3333750" y="2580308"/>
              <a:ext cx="385763" cy="493712"/>
              <a:chOff x="2320" y="1577"/>
              <a:chExt cx="243" cy="311"/>
            </a:xfrm>
          </p:grpSpPr>
          <p:sp>
            <p:nvSpPr>
              <p:cNvPr id="90" name="Line 95"/>
              <p:cNvSpPr>
                <a:spLocks noChangeShapeType="1"/>
              </p:cNvSpPr>
              <p:nvPr/>
            </p:nvSpPr>
            <p:spPr bwMode="auto">
              <a:xfrm flipH="1">
                <a:off x="2320" y="1803"/>
                <a:ext cx="117" cy="8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91" name="Line 94"/>
              <p:cNvSpPr>
                <a:spLocks noChangeShapeType="1"/>
              </p:cNvSpPr>
              <p:nvPr/>
            </p:nvSpPr>
            <p:spPr bwMode="auto">
              <a:xfrm>
                <a:off x="2436" y="1663"/>
                <a:ext cx="3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92" name="Line 96"/>
              <p:cNvSpPr>
                <a:spLocks noChangeShapeType="1"/>
              </p:cNvSpPr>
              <p:nvPr/>
            </p:nvSpPr>
            <p:spPr bwMode="auto">
              <a:xfrm flipH="1">
                <a:off x="2439" y="1577"/>
                <a:ext cx="124" cy="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93" name="Line 99"/>
              <p:cNvSpPr>
                <a:spLocks noChangeShapeType="1"/>
              </p:cNvSpPr>
              <p:nvPr/>
            </p:nvSpPr>
            <p:spPr bwMode="auto">
              <a:xfrm rot="19200000">
                <a:off x="2478" y="1614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94" name="Line 101"/>
              <p:cNvSpPr>
                <a:spLocks noChangeShapeType="1"/>
              </p:cNvSpPr>
              <p:nvPr/>
            </p:nvSpPr>
            <p:spPr bwMode="auto">
              <a:xfrm rot="8700000">
                <a:off x="2331" y="1854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grpSp>
          <p:nvGrpSpPr>
            <p:cNvPr id="46" name="Group 141"/>
            <p:cNvGrpSpPr>
              <a:grpSpLocks/>
            </p:cNvGrpSpPr>
            <p:nvPr/>
          </p:nvGrpSpPr>
          <p:grpSpPr bwMode="auto">
            <a:xfrm>
              <a:off x="3327400" y="1853233"/>
              <a:ext cx="2055813" cy="2028825"/>
              <a:chOff x="2316" y="1119"/>
              <a:chExt cx="1295" cy="1278"/>
            </a:xfrm>
          </p:grpSpPr>
          <p:sp>
            <p:nvSpPr>
              <p:cNvPr id="71" name="Line 71"/>
              <p:cNvSpPr>
                <a:spLocks noChangeShapeType="1"/>
              </p:cNvSpPr>
              <p:nvPr/>
            </p:nvSpPr>
            <p:spPr bwMode="auto">
              <a:xfrm flipV="1">
                <a:off x="2553" y="1120"/>
                <a:ext cx="821" cy="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grpSp>
            <p:nvGrpSpPr>
              <p:cNvPr id="72" name="Group 138"/>
              <p:cNvGrpSpPr>
                <a:grpSpLocks/>
              </p:cNvGrpSpPr>
              <p:nvPr/>
            </p:nvGrpSpPr>
            <p:grpSpPr bwMode="auto">
              <a:xfrm>
                <a:off x="2316" y="1119"/>
                <a:ext cx="1295" cy="1278"/>
                <a:chOff x="2316" y="1119"/>
                <a:chExt cx="1295" cy="1278"/>
              </a:xfrm>
            </p:grpSpPr>
            <p:grpSp>
              <p:nvGrpSpPr>
                <p:cNvPr id="73" name="Group 137"/>
                <p:cNvGrpSpPr>
                  <a:grpSpLocks/>
                </p:cNvGrpSpPr>
                <p:nvPr/>
              </p:nvGrpSpPr>
              <p:grpSpPr bwMode="auto">
                <a:xfrm>
                  <a:off x="2559" y="1119"/>
                  <a:ext cx="936" cy="579"/>
                  <a:chOff x="2559" y="1119"/>
                  <a:chExt cx="936" cy="579"/>
                </a:xfrm>
              </p:grpSpPr>
              <p:sp>
                <p:nvSpPr>
                  <p:cNvPr id="85" name="Line 108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3336" y="1458"/>
                    <a:ext cx="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 type="triangle" w="med" len="lg"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86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2883" y="1119"/>
                    <a:ext cx="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 type="triangle" w="med" len="lg"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87" name="Line 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59" y="1121"/>
                    <a:ext cx="0" cy="46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88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3368" y="1120"/>
                    <a:ext cx="0" cy="48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89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3363" y="1601"/>
                    <a:ext cx="132" cy="97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</p:grpSp>
            <p:grpSp>
              <p:nvGrpSpPr>
                <p:cNvPr id="74" name="Group 136"/>
                <p:cNvGrpSpPr>
                  <a:grpSpLocks/>
                </p:cNvGrpSpPr>
                <p:nvPr/>
              </p:nvGrpSpPr>
              <p:grpSpPr bwMode="auto">
                <a:xfrm>
                  <a:off x="2316" y="1823"/>
                  <a:ext cx="1295" cy="574"/>
                  <a:chOff x="2316" y="1823"/>
                  <a:chExt cx="1295" cy="574"/>
                </a:xfrm>
              </p:grpSpPr>
              <p:sp>
                <p:nvSpPr>
                  <p:cNvPr id="7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320" y="1888"/>
                    <a:ext cx="0" cy="50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7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316" y="2392"/>
                    <a:ext cx="40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77" name="Line 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14" y="2276"/>
                    <a:ext cx="112" cy="12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78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2824" y="2280"/>
                    <a:ext cx="23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79" name="Line 78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3059" y="2269"/>
                    <a:ext cx="99" cy="11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80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3160" y="2376"/>
                    <a:ext cx="44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81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3607" y="1904"/>
                    <a:ext cx="0" cy="47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8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3496" y="1823"/>
                    <a:ext cx="115" cy="83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8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280"/>
                    <a:ext cx="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 type="triangle" w="med" len="lg"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  <p:sp>
                <p:nvSpPr>
                  <p:cNvPr id="84" name="Line 109"/>
                  <p:cNvSpPr>
                    <a:spLocks noChangeShapeType="1"/>
                  </p:cNvSpPr>
                  <p:nvPr/>
                </p:nvSpPr>
                <p:spPr bwMode="auto">
                  <a:xfrm rot="5400000" flipH="1" flipV="1">
                    <a:off x="3577" y="2124"/>
                    <a:ext cx="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 type="triangle" w="med" len="lg"/>
                  </a:ln>
                  <a:effectLst/>
                </p:spPr>
                <p:txBody>
                  <a:bodyPr/>
                  <a:lstStyle/>
                  <a:p>
                    <a:endParaRPr lang="fr-FR" sz="2187"/>
                  </a:p>
                </p:txBody>
              </p:sp>
            </p:grpSp>
          </p:grpSp>
        </p:grpSp>
        <p:grpSp>
          <p:nvGrpSpPr>
            <p:cNvPr id="47" name="Group 139"/>
            <p:cNvGrpSpPr>
              <a:grpSpLocks/>
            </p:cNvGrpSpPr>
            <p:nvPr/>
          </p:nvGrpSpPr>
          <p:grpSpPr bwMode="auto">
            <a:xfrm>
              <a:off x="4997450" y="2515220"/>
              <a:ext cx="498475" cy="609600"/>
              <a:chOff x="3368" y="1536"/>
              <a:chExt cx="314" cy="384"/>
            </a:xfrm>
          </p:grpSpPr>
          <p:sp>
            <p:nvSpPr>
              <p:cNvPr id="66" name="Line 83"/>
              <p:cNvSpPr>
                <a:spLocks noChangeShapeType="1"/>
              </p:cNvSpPr>
              <p:nvPr/>
            </p:nvSpPr>
            <p:spPr bwMode="auto">
              <a:xfrm flipH="1">
                <a:off x="3495" y="1697"/>
                <a:ext cx="2" cy="13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67" name="Line 85"/>
              <p:cNvSpPr>
                <a:spLocks noChangeShapeType="1"/>
              </p:cNvSpPr>
              <p:nvPr/>
            </p:nvSpPr>
            <p:spPr bwMode="auto">
              <a:xfrm flipV="1">
                <a:off x="3496" y="1536"/>
                <a:ext cx="186" cy="16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68" name="Line 90"/>
              <p:cNvSpPr>
                <a:spLocks noChangeShapeType="1"/>
              </p:cNvSpPr>
              <p:nvPr/>
            </p:nvSpPr>
            <p:spPr bwMode="auto">
              <a:xfrm flipH="1">
                <a:off x="3368" y="1826"/>
                <a:ext cx="125" cy="9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69" name="Line 112"/>
              <p:cNvSpPr>
                <a:spLocks noChangeShapeType="1"/>
              </p:cNvSpPr>
              <p:nvPr/>
            </p:nvSpPr>
            <p:spPr bwMode="auto">
              <a:xfrm rot="18900000">
                <a:off x="3566" y="1611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70" name="Line 113"/>
              <p:cNvSpPr>
                <a:spLocks noChangeShapeType="1"/>
              </p:cNvSpPr>
              <p:nvPr/>
            </p:nvSpPr>
            <p:spPr bwMode="auto">
              <a:xfrm rot="8700000">
                <a:off x="3387" y="1884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grpSp>
          <p:nvGrpSpPr>
            <p:cNvPr id="48" name="Group 140"/>
            <p:cNvGrpSpPr>
              <a:grpSpLocks/>
            </p:cNvGrpSpPr>
            <p:nvPr/>
          </p:nvGrpSpPr>
          <p:grpSpPr bwMode="auto">
            <a:xfrm>
              <a:off x="4429125" y="2510458"/>
              <a:ext cx="1660525" cy="614362"/>
              <a:chOff x="3010" y="1533"/>
              <a:chExt cx="1046" cy="387"/>
            </a:xfrm>
          </p:grpSpPr>
          <p:sp>
            <p:nvSpPr>
              <p:cNvPr id="61" name="Line 91"/>
              <p:cNvSpPr>
                <a:spLocks noChangeShapeType="1"/>
              </p:cNvSpPr>
              <p:nvPr/>
            </p:nvSpPr>
            <p:spPr bwMode="auto">
              <a:xfrm>
                <a:off x="3010" y="1734"/>
                <a:ext cx="55" cy="18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62" name="Line 92"/>
              <p:cNvSpPr>
                <a:spLocks noChangeShapeType="1"/>
              </p:cNvSpPr>
              <p:nvPr/>
            </p:nvSpPr>
            <p:spPr bwMode="auto">
              <a:xfrm>
                <a:off x="3064" y="1920"/>
                <a:ext cx="31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63" name="Line 93"/>
              <p:cNvSpPr>
                <a:spLocks noChangeShapeType="1"/>
              </p:cNvSpPr>
              <p:nvPr/>
            </p:nvSpPr>
            <p:spPr bwMode="auto">
              <a:xfrm flipH="1">
                <a:off x="3680" y="1536"/>
                <a:ext cx="37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64" name="Line 116"/>
              <p:cNvSpPr>
                <a:spLocks noChangeShapeType="1"/>
              </p:cNvSpPr>
              <p:nvPr/>
            </p:nvSpPr>
            <p:spPr bwMode="auto">
              <a:xfrm>
                <a:off x="3945" y="1533"/>
                <a:ext cx="6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65" name="Line 117"/>
              <p:cNvSpPr>
                <a:spLocks noChangeShapeType="1"/>
              </p:cNvSpPr>
              <p:nvPr/>
            </p:nvSpPr>
            <p:spPr bwMode="auto">
              <a:xfrm rot="-6398032">
                <a:off x="3002" y="1809"/>
                <a:ext cx="60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graphicFrame>
          <p:nvGraphicFramePr>
            <p:cNvPr id="49" name="Object 144"/>
            <p:cNvGraphicFramePr>
              <a:graphicFrameLocks noChangeAspect="1"/>
            </p:cNvGraphicFramePr>
            <p:nvPr/>
          </p:nvGraphicFramePr>
          <p:xfrm>
            <a:off x="2235200" y="3548595"/>
            <a:ext cx="422275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54" name="Equation" r:id="rId3" imgW="317160" imgH="203040" progId="Equation.3">
                    <p:embed/>
                  </p:oleObj>
                </mc:Choice>
                <mc:Fallback>
                  <p:oleObj name="Equation" r:id="rId3" imgW="317160" imgH="203040" progId="Equation.3">
                    <p:embed/>
                    <p:pic>
                      <p:nvPicPr>
                        <p:cNvPr id="49" name="Object 1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5200" y="3548595"/>
                          <a:ext cx="422275" cy="269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" name="Group 148"/>
            <p:cNvGrpSpPr>
              <a:grpSpLocks/>
            </p:cNvGrpSpPr>
            <p:nvPr/>
          </p:nvGrpSpPr>
          <p:grpSpPr bwMode="auto">
            <a:xfrm>
              <a:off x="2298700" y="3370881"/>
              <a:ext cx="314325" cy="133350"/>
              <a:chOff x="1668" y="2075"/>
              <a:chExt cx="198" cy="84"/>
            </a:xfrm>
          </p:grpSpPr>
          <p:sp>
            <p:nvSpPr>
              <p:cNvPr id="58" name="Line 142"/>
              <p:cNvSpPr>
                <a:spLocks noChangeShapeType="1"/>
              </p:cNvSpPr>
              <p:nvPr/>
            </p:nvSpPr>
            <p:spPr bwMode="auto">
              <a:xfrm>
                <a:off x="1668" y="2119"/>
                <a:ext cx="19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59" name="Line 146"/>
              <p:cNvSpPr>
                <a:spLocks noChangeShapeType="1"/>
              </p:cNvSpPr>
              <p:nvPr/>
            </p:nvSpPr>
            <p:spPr bwMode="auto">
              <a:xfrm>
                <a:off x="1860" y="2075"/>
                <a:ext cx="0" cy="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  <p:sp>
            <p:nvSpPr>
              <p:cNvPr id="60" name="Line 147"/>
              <p:cNvSpPr>
                <a:spLocks noChangeShapeType="1"/>
              </p:cNvSpPr>
              <p:nvPr/>
            </p:nvSpPr>
            <p:spPr bwMode="auto">
              <a:xfrm>
                <a:off x="1668" y="2075"/>
                <a:ext cx="0" cy="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sp>
          <p:nvSpPr>
            <p:cNvPr id="51" name="Text Box 149"/>
            <p:cNvSpPr txBox="1">
              <a:spLocks noChangeArrowheads="1"/>
            </p:cNvSpPr>
            <p:nvPr/>
          </p:nvSpPr>
          <p:spPr bwMode="auto">
            <a:xfrm>
              <a:off x="2597150" y="1500808"/>
              <a:ext cx="762380" cy="330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764" b="1"/>
                <a:t>Gaz 2D</a:t>
              </a:r>
            </a:p>
          </p:txBody>
        </p:sp>
        <p:grpSp>
          <p:nvGrpSpPr>
            <p:cNvPr id="52" name="Group 152"/>
            <p:cNvGrpSpPr>
              <a:grpSpLocks/>
            </p:cNvGrpSpPr>
            <p:nvPr/>
          </p:nvGrpSpPr>
          <p:grpSpPr bwMode="auto">
            <a:xfrm>
              <a:off x="2746375" y="1908795"/>
              <a:ext cx="555625" cy="311150"/>
              <a:chOff x="672" y="1640"/>
              <a:chExt cx="350" cy="196"/>
            </a:xfrm>
          </p:grpSpPr>
          <p:grpSp>
            <p:nvGrpSpPr>
              <p:cNvPr id="54" name="Group 153"/>
              <p:cNvGrpSpPr>
                <a:grpSpLocks/>
              </p:cNvGrpSpPr>
              <p:nvPr/>
            </p:nvGrpSpPr>
            <p:grpSpPr bwMode="auto">
              <a:xfrm>
                <a:off x="672" y="1674"/>
                <a:ext cx="156" cy="162"/>
                <a:chOff x="672" y="1674"/>
                <a:chExt cx="156" cy="162"/>
              </a:xfrm>
            </p:grpSpPr>
            <p:sp>
              <p:nvSpPr>
                <p:cNvPr id="56" name="Oval 154"/>
                <p:cNvSpPr>
                  <a:spLocks noChangeArrowheads="1"/>
                </p:cNvSpPr>
                <p:nvPr/>
              </p:nvSpPr>
              <p:spPr bwMode="auto">
                <a:xfrm>
                  <a:off x="720" y="1728"/>
                  <a:ext cx="56" cy="56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2187"/>
                </a:p>
              </p:txBody>
            </p:sp>
            <p:sp>
              <p:nvSpPr>
                <p:cNvPr id="57" name="Oval 155"/>
                <p:cNvSpPr>
                  <a:spLocks noChangeArrowheads="1"/>
                </p:cNvSpPr>
                <p:nvPr/>
              </p:nvSpPr>
              <p:spPr bwMode="auto">
                <a:xfrm>
                  <a:off x="672" y="1674"/>
                  <a:ext cx="156" cy="16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2187"/>
                </a:p>
              </p:txBody>
            </p:sp>
          </p:grpSp>
          <p:graphicFrame>
            <p:nvGraphicFramePr>
              <p:cNvPr id="55" name="Object 156"/>
              <p:cNvGraphicFramePr>
                <a:graphicFrameLocks noChangeAspect="1"/>
              </p:cNvGraphicFramePr>
              <p:nvPr/>
            </p:nvGraphicFramePr>
            <p:xfrm>
              <a:off x="876" y="1640"/>
              <a:ext cx="146" cy="1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2155" name="Equation" r:id="rId5" imgW="152280" imgH="203040" progId="">
                      <p:embed/>
                    </p:oleObj>
                  </mc:Choice>
                  <mc:Fallback>
                    <p:oleObj name="Equation" r:id="rId5" imgW="152280" imgH="203040" progId="">
                      <p:embed/>
                      <p:pic>
                        <p:nvPicPr>
                          <p:cNvPr id="55" name="Object 1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76" y="1640"/>
                            <a:ext cx="146" cy="19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3" name="ZoneTexte 72"/>
            <p:cNvSpPr txBox="1">
              <a:spLocks noChangeArrowheads="1"/>
            </p:cNvSpPr>
            <p:nvPr/>
          </p:nvSpPr>
          <p:spPr bwMode="auto">
            <a:xfrm>
              <a:off x="1215067" y="2539907"/>
              <a:ext cx="342067" cy="453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646" dirty="0"/>
                <a:t>V</a:t>
              </a:r>
            </a:p>
          </p:txBody>
        </p:sp>
      </p:grpSp>
      <p:grpSp>
        <p:nvGrpSpPr>
          <p:cNvPr id="114" name="Groupe 127"/>
          <p:cNvGrpSpPr/>
          <p:nvPr/>
        </p:nvGrpSpPr>
        <p:grpSpPr>
          <a:xfrm>
            <a:off x="825663" y="4306670"/>
            <a:ext cx="2905753" cy="2251304"/>
            <a:chOff x="748145" y="3954483"/>
            <a:chExt cx="2636323" cy="2042556"/>
          </a:xfrm>
        </p:grpSpPr>
        <p:pic>
          <p:nvPicPr>
            <p:cNvPr id="115" name="Image 114" descr="MZ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412" y="3954483"/>
              <a:ext cx="2607506" cy="2026809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748145" y="3954483"/>
              <a:ext cx="2636323" cy="20425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</p:grpSp>
      <p:sp>
        <p:nvSpPr>
          <p:cNvPr id="117" name="Text Box 60"/>
          <p:cNvSpPr txBox="1">
            <a:spLocks noChangeArrowheads="1"/>
          </p:cNvSpPr>
          <p:nvPr/>
        </p:nvSpPr>
        <p:spPr bwMode="auto">
          <a:xfrm>
            <a:off x="7760165" y="6555495"/>
            <a:ext cx="833626" cy="43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205" dirty="0"/>
              <a:t>V</a:t>
            </a:r>
            <a:r>
              <a:rPr lang="fr-FR" sz="2205" baseline="-25000" dirty="0"/>
              <a:t>G(mV)</a:t>
            </a:r>
          </a:p>
        </p:txBody>
      </p:sp>
      <p:grpSp>
        <p:nvGrpSpPr>
          <p:cNvPr id="118" name="Group 151"/>
          <p:cNvGrpSpPr>
            <a:grpSpLocks/>
          </p:cNvGrpSpPr>
          <p:nvPr/>
        </p:nvGrpSpPr>
        <p:grpSpPr bwMode="auto">
          <a:xfrm>
            <a:off x="5847575" y="4194034"/>
            <a:ext cx="3825180" cy="3188191"/>
            <a:chOff x="3502" y="2282"/>
            <a:chExt cx="2260" cy="1955"/>
          </a:xfrm>
        </p:grpSpPr>
        <p:grpSp>
          <p:nvGrpSpPr>
            <p:cNvPr id="119" name="Group 130"/>
            <p:cNvGrpSpPr>
              <a:grpSpLocks/>
            </p:cNvGrpSpPr>
            <p:nvPr/>
          </p:nvGrpSpPr>
          <p:grpSpPr bwMode="auto">
            <a:xfrm>
              <a:off x="3502" y="2282"/>
              <a:ext cx="2260" cy="1437"/>
              <a:chOff x="3502" y="2282"/>
              <a:chExt cx="2260" cy="1437"/>
            </a:xfrm>
          </p:grpSpPr>
          <p:pic>
            <p:nvPicPr>
              <p:cNvPr id="121" name="Picture 128" descr="MachZehnder"/>
              <p:cNvPicPr>
                <a:picLocks noChangeAspect="1" noChangeArrowheads="1"/>
              </p:cNvPicPr>
              <p:nvPr/>
            </p:nvPicPr>
            <p:blipFill>
              <a:blip r:embed="rId8"/>
              <a:srcRect t="9243" r="2225" b="6445"/>
              <a:stretch>
                <a:fillRect/>
              </a:stretch>
            </p:blipFill>
            <p:spPr bwMode="auto">
              <a:xfrm>
                <a:off x="3784" y="2282"/>
                <a:ext cx="1978" cy="1437"/>
              </a:xfrm>
              <a:prstGeom prst="rect">
                <a:avLst/>
              </a:prstGeom>
              <a:noFill/>
            </p:spPr>
          </p:pic>
          <p:sp>
            <p:nvSpPr>
              <p:cNvPr id="122" name="Line 129"/>
              <p:cNvSpPr>
                <a:spLocks noChangeShapeType="1"/>
              </p:cNvSpPr>
              <p:nvPr/>
            </p:nvSpPr>
            <p:spPr bwMode="auto">
              <a:xfrm>
                <a:off x="3502" y="3075"/>
                <a:ext cx="24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fr-FR" sz="2187"/>
              </a:p>
            </p:txBody>
          </p:sp>
        </p:grpSp>
        <p:sp>
          <p:nvSpPr>
            <p:cNvPr id="120" name="Rectangle 150"/>
            <p:cNvSpPr>
              <a:spLocks noChangeArrowheads="1"/>
            </p:cNvSpPr>
            <p:nvPr/>
          </p:nvSpPr>
          <p:spPr bwMode="auto">
            <a:xfrm>
              <a:off x="4056" y="3974"/>
              <a:ext cx="109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 sz="2187" i="1" dirty="0">
                <a:latin typeface="Arial" pitchFamily="34" charset="0"/>
              </a:endParaRPr>
            </a:p>
          </p:txBody>
        </p:sp>
      </p:grpSp>
      <p:sp>
        <p:nvSpPr>
          <p:cNvPr id="123" name="Text Box 93"/>
          <p:cNvSpPr/>
          <p:nvPr/>
        </p:nvSpPr>
        <p:spPr>
          <a:xfrm>
            <a:off x="1441726" y="116742"/>
            <a:ext cx="8638899" cy="5949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9983" tIns="46790" rIns="89983" bIns="4679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  <a:defRPr sz="3200"/>
            </a:pP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Un interféromètre de Mach-</a:t>
            </a:r>
            <a:r>
              <a:rPr lang="fr-FR" sz="3197" dirty="0" err="1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Zehnder</a:t>
            </a:r>
            <a:r>
              <a:rPr lang="fr-FR" sz="3197" dirty="0" smtClean="0">
                <a:solidFill>
                  <a:srgbClr val="FFFFFF"/>
                </a:solidFill>
                <a:latin typeface="Calibri" pitchFamily="34" charset="0"/>
                <a:ea typeface="DejaVu Sans" pitchFamily="2"/>
                <a:cs typeface="DejaVu Sans" pitchFamily="2"/>
              </a:rPr>
              <a:t> électronique</a:t>
            </a:r>
            <a:endParaRPr lang="fr-FR" sz="3197" dirty="0">
              <a:solidFill>
                <a:srgbClr val="FFFFFF"/>
              </a:solidFill>
              <a:latin typeface="Calibri" pitchFamily="34" charset="0"/>
              <a:ea typeface="DejaVu Sans" pitchFamily="2"/>
              <a:cs typeface="DejaVu Sans" pitchFamily="2"/>
            </a:endParaRPr>
          </a:p>
        </p:txBody>
      </p:sp>
      <p:sp>
        <p:nvSpPr>
          <p:cNvPr id="126" name="Line 129"/>
          <p:cNvSpPr>
            <a:spLocks noChangeShapeType="1"/>
          </p:cNvSpPr>
          <p:nvPr/>
        </p:nvSpPr>
        <p:spPr bwMode="auto">
          <a:xfrm>
            <a:off x="7827547" y="1981443"/>
            <a:ext cx="41975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fr-FR" sz="2187"/>
          </a:p>
        </p:txBody>
      </p:sp>
      <p:sp>
        <p:nvSpPr>
          <p:cNvPr id="127" name="ZoneTexte 126"/>
          <p:cNvSpPr txBox="1"/>
          <p:nvPr/>
        </p:nvSpPr>
        <p:spPr>
          <a:xfrm>
            <a:off x="7822485" y="1627073"/>
            <a:ext cx="255198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/>
              <a:t>I</a:t>
            </a:r>
            <a:endParaRPr lang="fr-FR" sz="2187" dirty="0"/>
          </a:p>
        </p:txBody>
      </p:sp>
      <p:sp>
        <p:nvSpPr>
          <p:cNvPr id="128" name="ZoneTexte 127"/>
          <p:cNvSpPr txBox="1"/>
          <p:nvPr/>
        </p:nvSpPr>
        <p:spPr>
          <a:xfrm>
            <a:off x="5597220" y="5302602"/>
            <a:ext cx="255198" cy="428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87" dirty="0"/>
              <a:t>I</a:t>
            </a:r>
            <a:endParaRPr lang="fr-FR" sz="2187" dirty="0"/>
          </a:p>
        </p:txBody>
      </p:sp>
    </p:spTree>
    <p:extLst>
      <p:ext uri="{BB962C8B-B14F-4D97-AF65-F5344CB8AC3E}">
        <p14:creationId xmlns:p14="http://schemas.microsoft.com/office/powerpoint/2010/main" val="7382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 1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03" y="3434211"/>
            <a:ext cx="5158771" cy="386907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798345" y="-72183"/>
            <a:ext cx="9291125" cy="10418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85" dirty="0" err="1" smtClean="0">
                <a:solidFill>
                  <a:schemeClr val="bg1">
                    <a:lumMod val="95000"/>
                  </a:schemeClr>
                </a:solidFill>
              </a:rPr>
              <a:t>Interféromètre</a:t>
            </a:r>
            <a:r>
              <a:rPr lang="en-US" sz="3085" dirty="0" smtClean="0">
                <a:solidFill>
                  <a:schemeClr val="bg1">
                    <a:lumMod val="95000"/>
                  </a:schemeClr>
                </a:solidFill>
              </a:rPr>
              <a:t> à </a:t>
            </a:r>
            <a:r>
              <a:rPr lang="en-US" sz="3085" dirty="0" err="1" smtClean="0">
                <a:solidFill>
                  <a:schemeClr val="bg1">
                    <a:lumMod val="95000"/>
                  </a:schemeClr>
                </a:solidFill>
              </a:rPr>
              <a:t>deux</a:t>
            </a:r>
            <a:r>
              <a:rPr lang="en-US" sz="3085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085" dirty="0" err="1" smtClean="0">
                <a:solidFill>
                  <a:schemeClr val="bg1">
                    <a:lumMod val="95000"/>
                  </a:schemeClr>
                </a:solidFill>
              </a:rPr>
              <a:t>particules</a:t>
            </a:r>
            <a:r>
              <a:rPr lang="en-US" sz="3085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</a:p>
          <a:p>
            <a:pPr algn="ctr">
              <a:defRPr/>
            </a:pPr>
            <a:r>
              <a:rPr lang="en-US" sz="3085" dirty="0" err="1" smtClean="0">
                <a:solidFill>
                  <a:schemeClr val="bg1">
                    <a:lumMod val="95000"/>
                  </a:schemeClr>
                </a:solidFill>
              </a:rPr>
              <a:t>mesures</a:t>
            </a:r>
            <a:r>
              <a:rPr lang="en-US" sz="3085" dirty="0" smtClean="0">
                <a:solidFill>
                  <a:schemeClr val="bg1">
                    <a:lumMod val="95000"/>
                  </a:schemeClr>
                </a:solidFill>
              </a:rPr>
              <a:t> de bruit</a:t>
            </a:r>
            <a:endParaRPr lang="fr-FR" sz="3085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41" name="Groupe 140"/>
          <p:cNvGrpSpPr/>
          <p:nvPr/>
        </p:nvGrpSpPr>
        <p:grpSpPr>
          <a:xfrm>
            <a:off x="5981328" y="943459"/>
            <a:ext cx="4657693" cy="1042412"/>
            <a:chOff x="5485635" y="1347518"/>
            <a:chExt cx="4658182" cy="1042522"/>
          </a:xfrm>
        </p:grpSpPr>
        <p:sp>
          <p:nvSpPr>
            <p:cNvPr id="53" name="ZoneTexte 52"/>
            <p:cNvSpPr txBox="1"/>
            <p:nvPr/>
          </p:nvSpPr>
          <p:spPr>
            <a:xfrm>
              <a:off x="5485635" y="1347518"/>
              <a:ext cx="4658182" cy="59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187" dirty="0"/>
                <a:t>T&lt;&lt;1</a:t>
              </a:r>
              <a:r>
                <a:rPr lang="fr-FR" sz="2187" dirty="0" smtClean="0"/>
                <a:t>: processus de Poisson</a:t>
              </a:r>
              <a:endParaRPr lang="fr-FR" sz="218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ZoneTexte 54"/>
                <p:cNvSpPr txBox="1"/>
                <p:nvPr/>
              </p:nvSpPr>
              <p:spPr>
                <a:xfrm>
                  <a:off x="5926177" y="2013294"/>
                  <a:ext cx="2536152" cy="3767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Sup>
                              <m:sSubSupPr>
                                <m:ctrlP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fr-FR" sz="2187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187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187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187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187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fr-FR" sz="218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sz="2187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187" dirty="0"/>
                </a:p>
              </p:txBody>
            </p:sp>
          </mc:Choice>
          <mc:Fallback>
            <p:sp>
              <p:nvSpPr>
                <p:cNvPr id="55" name="ZoneTexte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6177" y="2013294"/>
                  <a:ext cx="2536152" cy="376746"/>
                </a:xfrm>
                <a:prstGeom prst="rect">
                  <a:avLst/>
                </a:prstGeom>
                <a:blipFill>
                  <a:blip r:embed="rId4"/>
                  <a:stretch>
                    <a:fillRect r="-962" b="-967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ZoneTexte 55"/>
              <p:cNvSpPr txBox="1"/>
              <p:nvPr/>
            </p:nvSpPr>
            <p:spPr>
              <a:xfrm>
                <a:off x="4378591" y="2133926"/>
                <a:ext cx="5545877" cy="743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𝑒𝑇</m:t>
                          </m:r>
                        </m:num>
                        <m:den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𝑒𝑇</m:t>
                          </m:r>
                        </m:num>
                        <m:den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187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591" y="2133926"/>
                <a:ext cx="5545877" cy="743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e 56"/>
          <p:cNvGrpSpPr/>
          <p:nvPr/>
        </p:nvGrpSpPr>
        <p:grpSpPr>
          <a:xfrm>
            <a:off x="143142" y="4062765"/>
            <a:ext cx="4461236" cy="2632459"/>
            <a:chOff x="-5113298" y="1068677"/>
            <a:chExt cx="4461704" cy="2632735"/>
          </a:xfrm>
        </p:grpSpPr>
        <p:sp>
          <p:nvSpPr>
            <p:cNvPr id="58" name="Rectangle 31"/>
            <p:cNvSpPr>
              <a:spLocks noChangeArrowheads="1"/>
            </p:cNvSpPr>
            <p:nvPr/>
          </p:nvSpPr>
          <p:spPr bwMode="auto">
            <a:xfrm>
              <a:off x="-1129021" y="2973103"/>
              <a:ext cx="149670" cy="307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400"/>
            </a:p>
          </p:txBody>
        </p:sp>
        <p:pic>
          <p:nvPicPr>
            <p:cNvPr id="59" name="Picture 7" descr="F:\photo\gf_s434_10.jpg"/>
            <p:cNvPicPr>
              <a:picLocks noChangeAspect="1" noChangeArrowheads="1"/>
            </p:cNvPicPr>
            <p:nvPr/>
          </p:nvPicPr>
          <p:blipFill>
            <a:blip r:embed="rId6"/>
            <a:srcRect l="30540" t="24595" r="31892" b="35405"/>
            <a:stretch>
              <a:fillRect/>
            </a:stretch>
          </p:blipFill>
          <p:spPr bwMode="auto">
            <a:xfrm>
              <a:off x="-4395595" y="1078177"/>
              <a:ext cx="3744001" cy="262323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60" name="Rectangle 59"/>
            <p:cNvSpPr/>
            <p:nvPr/>
          </p:nvSpPr>
          <p:spPr>
            <a:xfrm>
              <a:off x="-4441988" y="1068677"/>
              <a:ext cx="3770937" cy="2612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cxnSp>
          <p:nvCxnSpPr>
            <p:cNvPr id="61" name="Connecteur droit 60"/>
            <p:cNvCxnSpPr/>
            <p:nvPr/>
          </p:nvCxnSpPr>
          <p:spPr bwMode="auto">
            <a:xfrm>
              <a:off x="-2597184" y="2472312"/>
              <a:ext cx="209635" cy="202143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71"/>
            <p:cNvSpPr txBox="1">
              <a:spLocks noChangeArrowheads="1"/>
            </p:cNvSpPr>
            <p:nvPr/>
          </p:nvSpPr>
          <p:spPr bwMode="auto">
            <a:xfrm>
              <a:off x="-2511538" y="2191479"/>
              <a:ext cx="886835" cy="5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T</a:t>
              </a:r>
              <a:endParaRPr lang="fr-FR" sz="280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63" name="Connecteur droit 62"/>
            <p:cNvCxnSpPr/>
            <p:nvPr/>
          </p:nvCxnSpPr>
          <p:spPr bwMode="auto">
            <a:xfrm flipV="1">
              <a:off x="-3134765" y="2521907"/>
              <a:ext cx="216614" cy="20031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 bwMode="auto">
            <a:xfrm flipV="1">
              <a:off x="-2501687" y="3021236"/>
              <a:ext cx="48879" cy="1567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-4256828" y="2714338"/>
              <a:ext cx="112364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 bwMode="auto">
            <a:xfrm rot="18984669" flipH="1" flipV="1">
              <a:off x="-2074221" y="2577468"/>
              <a:ext cx="290391" cy="128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 bwMode="auto">
            <a:xfrm flipH="1">
              <a:off x="-2516235" y="1982468"/>
              <a:ext cx="182845" cy="19951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 flipV="1">
              <a:off x="-1819862" y="2482146"/>
              <a:ext cx="1035231" cy="41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flipV="1">
              <a:off x="-2333391" y="1121349"/>
              <a:ext cx="0" cy="8676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 bwMode="auto">
            <a:xfrm>
              <a:off x="-3816680" y="271433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/>
            <p:nvPr/>
          </p:nvCxnSpPr>
          <p:spPr bwMode="auto">
            <a:xfrm flipH="1">
              <a:off x="-1463403" y="2481915"/>
              <a:ext cx="508589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 bwMode="auto">
            <a:xfrm rot="5400000" flipH="1">
              <a:off x="-2551489" y="1545687"/>
              <a:ext cx="44623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 bwMode="auto">
            <a:xfrm>
              <a:off x="-2501686" y="3317073"/>
              <a:ext cx="1" cy="21679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4" name="Group 154"/>
            <p:cNvGrpSpPr>
              <a:grpSpLocks/>
            </p:cNvGrpSpPr>
            <p:nvPr/>
          </p:nvGrpSpPr>
          <p:grpSpPr bwMode="auto">
            <a:xfrm>
              <a:off x="-1639143" y="1424981"/>
              <a:ext cx="737804" cy="393081"/>
              <a:chOff x="672" y="1640"/>
              <a:chExt cx="350" cy="196"/>
            </a:xfrm>
          </p:grpSpPr>
          <p:grpSp>
            <p:nvGrpSpPr>
              <p:cNvPr id="103" name="Group 155"/>
              <p:cNvGrpSpPr>
                <a:grpSpLocks/>
              </p:cNvGrpSpPr>
              <p:nvPr/>
            </p:nvGrpSpPr>
            <p:grpSpPr bwMode="auto">
              <a:xfrm>
                <a:off x="672" y="1674"/>
                <a:ext cx="156" cy="162"/>
                <a:chOff x="672" y="1674"/>
                <a:chExt cx="156" cy="162"/>
              </a:xfrm>
            </p:grpSpPr>
            <p:sp>
              <p:nvSpPr>
                <p:cNvPr id="105" name="Oval 156"/>
                <p:cNvSpPr>
                  <a:spLocks noChangeArrowheads="1"/>
                </p:cNvSpPr>
                <p:nvPr/>
              </p:nvSpPr>
              <p:spPr bwMode="auto">
                <a:xfrm>
                  <a:off x="720" y="1728"/>
                  <a:ext cx="56" cy="56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6" name="Oval 157"/>
                <p:cNvSpPr>
                  <a:spLocks noChangeArrowheads="1"/>
                </p:cNvSpPr>
                <p:nvPr/>
              </p:nvSpPr>
              <p:spPr bwMode="auto">
                <a:xfrm>
                  <a:off x="672" y="1674"/>
                  <a:ext cx="156" cy="162"/>
                </a:xfrm>
                <a:prstGeom prst="ellipse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2400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04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34178" name="Equation" r:id="rId7" imgW="152280" imgH="203040" progId="">
                          <p:embed/>
                        </p:oleObj>
                      </mc:Choice>
                      <mc:Fallback>
                        <p:oleObj name="Equation" r:id="rId7" imgW="152280" imgH="203040" progId="">
                          <p:embed/>
                          <p:pic>
                            <p:nvPicPr>
                              <p:cNvPr id="104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00" name="Object 54"/>
                  <p:cNvGraphicFramePr>
                    <a:graphicFrameLocks noChangeAspect="1"/>
                  </p:cNvGraphicFramePr>
                  <p:nvPr/>
                </p:nvGraphicFramePr>
                <p:xfrm>
                  <a:off x="876" y="1640"/>
                  <a:ext cx="146" cy="19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19832" name="Equation" r:id="rId14" imgW="152280" imgH="203040" progId="">
                          <p:embed/>
                        </p:oleObj>
                      </mc:Choice>
                      <mc:Fallback>
                        <p:oleObj name="Equation" r:id="rId14" imgW="152280" imgH="203040" progId="">
                          <p:embed/>
                          <p:pic>
                            <p:nvPicPr>
                              <p:cNvPr id="59" name="Object 5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76" y="1640"/>
                                <a:ext cx="146" cy="19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cxnSp>
          <p:nvCxnSpPr>
            <p:cNvPr id="75" name="Connecteur droit 74"/>
            <p:cNvCxnSpPr/>
            <p:nvPr/>
          </p:nvCxnSpPr>
          <p:spPr bwMode="auto">
            <a:xfrm>
              <a:off x="-2930466" y="2531855"/>
              <a:ext cx="275447" cy="93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 bwMode="auto">
            <a:xfrm>
              <a:off x="-2516235" y="2180344"/>
              <a:ext cx="14548" cy="19445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 bwMode="auto">
            <a:xfrm flipV="1">
              <a:off x="-2664386" y="2375382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 bwMode="auto">
            <a:xfrm flipV="1">
              <a:off x="-2444219" y="2626188"/>
              <a:ext cx="178420" cy="16734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 bwMode="auto">
            <a:xfrm flipH="1" flipV="1">
              <a:off x="-2265798" y="2638123"/>
              <a:ext cx="246779" cy="2837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 bwMode="auto">
            <a:xfrm flipH="1">
              <a:off x="-2456780" y="2775177"/>
              <a:ext cx="22693" cy="25505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Rectangle 80"/>
                <p:cNvSpPr/>
                <p:nvPr/>
              </p:nvSpPr>
              <p:spPr>
                <a:xfrm>
                  <a:off x="-3703024" y="2674456"/>
                  <a:ext cx="495252" cy="461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>
            <p:sp>
              <p:nvSpPr>
                <p:cNvPr id="81" name="Rectangle 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703024" y="2674456"/>
                  <a:ext cx="495252" cy="46171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2" name="Groupe 81"/>
            <p:cNvGrpSpPr/>
            <p:nvPr/>
          </p:nvGrpSpPr>
          <p:grpSpPr>
            <a:xfrm>
              <a:off x="-5113298" y="2423750"/>
              <a:ext cx="599753" cy="551578"/>
              <a:chOff x="384718" y="2343299"/>
              <a:chExt cx="476410" cy="454412"/>
            </a:xfrm>
          </p:grpSpPr>
          <p:sp>
            <p:nvSpPr>
              <p:cNvPr id="101" name="Ellipse 100"/>
              <p:cNvSpPr/>
              <p:nvPr/>
            </p:nvSpPr>
            <p:spPr>
              <a:xfrm>
                <a:off x="384718" y="2343299"/>
                <a:ext cx="476410" cy="45441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2" name="Rectangle 101"/>
                  <p:cNvSpPr/>
                  <p:nvPr/>
                </p:nvSpPr>
                <p:spPr>
                  <a:xfrm>
                    <a:off x="433997" y="2380958"/>
                    <a:ext cx="326364" cy="3296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102" name="Rectangle 10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997" y="2380958"/>
                    <a:ext cx="326364" cy="329661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3" name="Connecteur droit 82"/>
            <p:cNvCxnSpPr>
              <a:endCxn id="102" idx="3"/>
            </p:cNvCxnSpPr>
            <p:nvPr/>
          </p:nvCxnSpPr>
          <p:spPr>
            <a:xfrm flipH="1">
              <a:off x="-4534081" y="2711610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-5006403" y="3120196"/>
              <a:ext cx="381787" cy="6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>
              <a:off x="-4933857" y="3209180"/>
              <a:ext cx="2366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H="1">
              <a:off x="-4881746" y="3310484"/>
              <a:ext cx="1434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>
              <a:stCxn id="101" idx="4"/>
            </p:cNvCxnSpPr>
            <p:nvPr/>
          </p:nvCxnSpPr>
          <p:spPr>
            <a:xfrm>
              <a:off x="-4813421" y="2975328"/>
              <a:ext cx="0" cy="1448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8" name="Rectangle 87"/>
                <p:cNvSpPr/>
                <p:nvPr/>
              </p:nvSpPr>
              <p:spPr>
                <a:xfrm>
                  <a:off x="-3030870" y="3192460"/>
                  <a:ext cx="521031" cy="461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>
            <p:sp>
              <p:nvSpPr>
                <p:cNvPr id="88" name="Rectangle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030870" y="3192460"/>
                  <a:ext cx="521031" cy="46171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9" name="Rectangle 88"/>
                <p:cNvSpPr/>
                <p:nvPr/>
              </p:nvSpPr>
              <p:spPr>
                <a:xfrm>
                  <a:off x="-2404106" y="1127744"/>
                  <a:ext cx="519684" cy="461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404106" y="1127744"/>
                  <a:ext cx="519684" cy="461713"/>
                </a:xfrm>
                <a:prstGeom prst="rect">
                  <a:avLst/>
                </a:prstGeom>
                <a:blipFill>
                  <a:blip r:embed="rId19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Arc 89"/>
            <p:cNvSpPr/>
            <p:nvPr/>
          </p:nvSpPr>
          <p:spPr>
            <a:xfrm>
              <a:off x="-2737034" y="2542725"/>
              <a:ext cx="288615" cy="287467"/>
            </a:xfrm>
            <a:prstGeom prst="arc">
              <a:avLst>
                <a:gd name="adj1" fmla="val 15329507"/>
                <a:gd name="adj2" fmla="val 1435321"/>
              </a:avLst>
            </a:prstGeom>
            <a:ln w="1905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cxnSp>
          <p:nvCxnSpPr>
            <p:cNvPr id="91" name="Connecteur droit avec flèche 90"/>
            <p:cNvCxnSpPr/>
            <p:nvPr/>
          </p:nvCxnSpPr>
          <p:spPr>
            <a:xfrm flipH="1">
              <a:off x="-2464519" y="2709772"/>
              <a:ext cx="14148" cy="62512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 bwMode="auto">
            <a:xfrm flipH="1">
              <a:off x="-2501068" y="3168189"/>
              <a:ext cx="1" cy="52931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non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3" name="Ellipse 92"/>
            <p:cNvSpPr/>
            <p:nvPr/>
          </p:nvSpPr>
          <p:spPr>
            <a:xfrm>
              <a:off x="-2563430" y="322842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94" name="Ellipse 93"/>
            <p:cNvSpPr/>
            <p:nvPr/>
          </p:nvSpPr>
          <p:spPr>
            <a:xfrm>
              <a:off x="-2496469" y="2787889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95" name="Ellipse 94"/>
            <p:cNvSpPr/>
            <p:nvPr/>
          </p:nvSpPr>
          <p:spPr>
            <a:xfrm>
              <a:off x="-2562590" y="3532385"/>
              <a:ext cx="108000" cy="10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96" name="Ellipse 95"/>
            <p:cNvSpPr/>
            <p:nvPr/>
          </p:nvSpPr>
          <p:spPr>
            <a:xfrm>
              <a:off x="-2573935" y="2338487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97" name="Ellipse 96"/>
            <p:cNvSpPr/>
            <p:nvPr/>
          </p:nvSpPr>
          <p:spPr>
            <a:xfrm>
              <a:off x="-2388732" y="187787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98" name="Ellipse 97"/>
            <p:cNvSpPr/>
            <p:nvPr/>
          </p:nvSpPr>
          <p:spPr>
            <a:xfrm>
              <a:off x="-2379842" y="1607933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p:sp>
          <p:nvSpPr>
            <p:cNvPr id="99" name="Ellipse 98"/>
            <p:cNvSpPr/>
            <p:nvPr/>
          </p:nvSpPr>
          <p:spPr>
            <a:xfrm>
              <a:off x="-2379329" y="1109856"/>
              <a:ext cx="108000" cy="108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8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0" name="Rectangle 99"/>
                <p:cNvSpPr/>
                <p:nvPr/>
              </p:nvSpPr>
              <p:spPr>
                <a:xfrm>
                  <a:off x="-2797330" y="2604938"/>
                  <a:ext cx="388031" cy="4001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i="1" dirty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fr-FR" sz="2187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00" name="Rectangle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97330" y="2604938"/>
                  <a:ext cx="388031" cy="400152"/>
                </a:xfrm>
                <a:prstGeom prst="rect">
                  <a:avLst/>
                </a:prstGeom>
                <a:blipFill>
                  <a:blip r:embed="rId20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ZoneTexte 109"/>
              <p:cNvSpPr txBox="1"/>
              <p:nvPr/>
            </p:nvSpPr>
            <p:spPr>
              <a:xfrm>
                <a:off x="5154815" y="3078514"/>
                <a:ext cx="4634346" cy="376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110" name="ZoneTexte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815" y="3078514"/>
                <a:ext cx="4634346" cy="376706"/>
              </a:xfrm>
              <a:prstGeom prst="rect">
                <a:avLst/>
              </a:prstGeom>
              <a:blipFill>
                <a:blip r:embed="rId21"/>
                <a:stretch>
                  <a:fillRect r="-921" b="-112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1" name="Rectangle 130"/>
              <p:cNvSpPr/>
              <p:nvPr/>
            </p:nvSpPr>
            <p:spPr>
              <a:xfrm>
                <a:off x="4136679" y="1071998"/>
                <a:ext cx="1267911" cy="428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679" y="1071998"/>
                <a:ext cx="1267911" cy="428900"/>
              </a:xfrm>
              <a:prstGeom prst="rect">
                <a:avLst/>
              </a:prstGeom>
              <a:blipFill>
                <a:blip r:embed="rId22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0" name="Groupe 139"/>
          <p:cNvGrpSpPr/>
          <p:nvPr/>
        </p:nvGrpSpPr>
        <p:grpSpPr>
          <a:xfrm>
            <a:off x="72282" y="1019718"/>
            <a:ext cx="4120152" cy="2544118"/>
            <a:chOff x="213240" y="1019428"/>
            <a:chExt cx="4120584" cy="2544385"/>
          </a:xfrm>
        </p:grpSpPr>
        <p:sp>
          <p:nvSpPr>
            <p:cNvPr id="124" name="Ellipse 123"/>
            <p:cNvSpPr/>
            <p:nvPr/>
          </p:nvSpPr>
          <p:spPr>
            <a:xfrm>
              <a:off x="3724010" y="1019428"/>
              <a:ext cx="609814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1" rIns="91423" bIns="45711" rtlCol="0" anchor="ctr"/>
            <a:lstStyle/>
            <a:p>
              <a:pPr algn="ctr"/>
              <a:endParaRPr lang="fr-FR" sz="2187"/>
            </a:p>
          </p:txBody>
        </p:sp>
        <p:grpSp>
          <p:nvGrpSpPr>
            <p:cNvPr id="137" name="Groupe 136"/>
            <p:cNvGrpSpPr/>
            <p:nvPr/>
          </p:nvGrpSpPr>
          <p:grpSpPr>
            <a:xfrm>
              <a:off x="213240" y="1103123"/>
              <a:ext cx="4031279" cy="2460690"/>
              <a:chOff x="213240" y="1103123"/>
              <a:chExt cx="4031279" cy="2460690"/>
            </a:xfrm>
          </p:grpSpPr>
          <p:cxnSp>
            <p:nvCxnSpPr>
              <p:cNvPr id="5" name="Connecteur droit 4"/>
              <p:cNvCxnSpPr/>
              <p:nvPr/>
            </p:nvCxnSpPr>
            <p:spPr>
              <a:xfrm flipV="1">
                <a:off x="1516268" y="1979637"/>
                <a:ext cx="1224136" cy="1584176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lipse 9"/>
              <p:cNvSpPr/>
              <p:nvPr/>
            </p:nvSpPr>
            <p:spPr>
              <a:xfrm>
                <a:off x="357256" y="2711328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606032" y="2711328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867372" y="2718478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1128712" y="2713587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1386354" y="2714577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1639344" y="2714577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1901404" y="2718478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2582228" y="2724925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3362550" y="2728174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24" name="Ellipse 23"/>
              <p:cNvSpPr/>
              <p:nvPr/>
            </p:nvSpPr>
            <p:spPr>
              <a:xfrm rot="16200000">
                <a:off x="2049178" y="2528704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26" name="Ellipse 25"/>
              <p:cNvSpPr/>
              <p:nvPr/>
            </p:nvSpPr>
            <p:spPr>
              <a:xfrm rot="16200000">
                <a:off x="2056328" y="2018588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sp>
            <p:nvSpPr>
              <p:cNvPr id="27" name="Ellipse 26"/>
              <p:cNvSpPr/>
              <p:nvPr/>
            </p:nvSpPr>
            <p:spPr>
              <a:xfrm rot="16200000">
                <a:off x="2051437" y="1808624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/>
              </a:p>
            </p:txBody>
          </p:sp>
          <p:cxnSp>
            <p:nvCxnSpPr>
              <p:cNvPr id="36" name="Connecteur droit 35"/>
              <p:cNvCxnSpPr/>
              <p:nvPr/>
            </p:nvCxnSpPr>
            <p:spPr>
              <a:xfrm>
                <a:off x="213240" y="2790486"/>
                <a:ext cx="33869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2119135" y="1732099"/>
                <a:ext cx="2026" cy="17665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ZoneTexte 45"/>
              <p:cNvSpPr txBox="1"/>
              <p:nvPr/>
            </p:nvSpPr>
            <p:spPr>
              <a:xfrm>
                <a:off x="2398264" y="2358784"/>
                <a:ext cx="320956" cy="428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187" dirty="0"/>
                  <a:t>T</a:t>
                </a:r>
                <a:endParaRPr lang="fr-FR" sz="2187" dirty="0"/>
              </a:p>
            </p:txBody>
          </p:sp>
          <p:cxnSp>
            <p:nvCxnSpPr>
              <p:cNvPr id="45" name="Connecteur droit avec flèche 44"/>
              <p:cNvCxnSpPr/>
              <p:nvPr/>
            </p:nvCxnSpPr>
            <p:spPr>
              <a:xfrm>
                <a:off x="2015976" y="2667709"/>
                <a:ext cx="50405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e 5"/>
              <p:cNvGrpSpPr/>
              <p:nvPr/>
            </p:nvGrpSpPr>
            <p:grpSpPr>
              <a:xfrm>
                <a:off x="1955426" y="2361125"/>
                <a:ext cx="288032" cy="305776"/>
                <a:chOff x="3384128" y="2294371"/>
                <a:chExt cx="288032" cy="305776"/>
              </a:xfrm>
            </p:grpSpPr>
            <p:cxnSp>
              <p:nvCxnSpPr>
                <p:cNvPr id="48" name="Connecteur droit avec flèche 47"/>
                <p:cNvCxnSpPr/>
                <p:nvPr/>
              </p:nvCxnSpPr>
              <p:spPr>
                <a:xfrm flipV="1">
                  <a:off x="3672160" y="2294371"/>
                  <a:ext cx="0" cy="3057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9"/>
                <p:cNvCxnSpPr/>
                <p:nvPr/>
              </p:nvCxnSpPr>
              <p:spPr>
                <a:xfrm>
                  <a:off x="3384128" y="2600147"/>
                  <a:ext cx="2880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ZoneTexte 50"/>
              <p:cNvSpPr txBox="1"/>
              <p:nvPr/>
            </p:nvSpPr>
            <p:spPr>
              <a:xfrm>
                <a:off x="2188960" y="2050666"/>
                <a:ext cx="336987" cy="428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187" dirty="0"/>
                  <a:t>R</a:t>
                </a:r>
                <a:endParaRPr lang="fr-FR" sz="2187" dirty="0"/>
              </a:p>
            </p:txBody>
          </p:sp>
          <p:cxnSp>
            <p:nvCxnSpPr>
              <p:cNvPr id="125" name="Connecteur droit 124"/>
              <p:cNvCxnSpPr>
                <a:stCxn id="124" idx="2"/>
              </p:cNvCxnSpPr>
              <p:nvPr/>
            </p:nvCxnSpPr>
            <p:spPr>
              <a:xfrm flipH="1" flipV="1">
                <a:off x="2119138" y="1299263"/>
                <a:ext cx="1604872" cy="591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/>
              <p:cNvCxnSpPr>
                <a:stCxn id="124" idx="4"/>
              </p:cNvCxnSpPr>
              <p:nvPr/>
            </p:nvCxnSpPr>
            <p:spPr>
              <a:xfrm>
                <a:off x="4028917" y="1590932"/>
                <a:ext cx="30976" cy="12060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ecteurs 22"/>
              <p:cNvSpPr/>
              <p:nvPr/>
            </p:nvSpPr>
            <p:spPr>
              <a:xfrm flipH="1">
                <a:off x="3277322" y="2502237"/>
                <a:ext cx="668311" cy="597472"/>
              </a:xfrm>
              <a:prstGeom prst="pie">
                <a:avLst>
                  <a:gd name="adj1" fmla="val 5332448"/>
                  <a:gd name="adj2" fmla="val 16200000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Secteurs 127"/>
              <p:cNvSpPr/>
              <p:nvPr/>
            </p:nvSpPr>
            <p:spPr>
              <a:xfrm rot="16200000" flipH="1">
                <a:off x="1787135" y="1427555"/>
                <a:ext cx="668311" cy="597472"/>
              </a:xfrm>
              <a:prstGeom prst="pie">
                <a:avLst>
                  <a:gd name="adj1" fmla="val 5332448"/>
                  <a:gd name="adj2" fmla="val 16200000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87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Connecteur droit 30"/>
              <p:cNvCxnSpPr>
                <a:stCxn id="23" idx="2"/>
              </p:cNvCxnSpPr>
              <p:nvPr/>
            </p:nvCxnSpPr>
            <p:spPr>
              <a:xfrm>
                <a:off x="3945633" y="2800973"/>
                <a:ext cx="11397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>
                <a:stCxn id="128" idx="2"/>
              </p:cNvCxnSpPr>
              <p:nvPr/>
            </p:nvCxnSpPr>
            <p:spPr>
              <a:xfrm flipH="1" flipV="1">
                <a:off x="2119135" y="1304257"/>
                <a:ext cx="2156" cy="878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/>
              <p:cNvCxnSpPr/>
              <p:nvPr/>
            </p:nvCxnSpPr>
            <p:spPr>
              <a:xfrm>
                <a:off x="2625183" y="1299263"/>
                <a:ext cx="34458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Rectangle 53"/>
                  <p:cNvSpPr/>
                  <p:nvPr/>
                </p:nvSpPr>
                <p:spPr>
                  <a:xfrm>
                    <a:off x="3612519" y="1948124"/>
                    <a:ext cx="491084" cy="42894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54" name="Rectangle 5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2519" y="1948124"/>
                    <a:ext cx="491084" cy="428945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b="-142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9" name="Connecteur droit avec flèche 128"/>
              <p:cNvCxnSpPr/>
              <p:nvPr/>
            </p:nvCxnSpPr>
            <p:spPr>
              <a:xfrm rot="16200000">
                <a:off x="3870579" y="2151929"/>
                <a:ext cx="34458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0" name="Rectangle 129"/>
                  <p:cNvSpPr/>
                  <p:nvPr/>
                </p:nvSpPr>
                <p:spPr>
                  <a:xfrm>
                    <a:off x="2675345" y="1304349"/>
                    <a:ext cx="490698" cy="42894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oMath>
                      </m:oMathPara>
                    </a14:m>
                    <a:endParaRPr lang="fr-FR" sz="2187" dirty="0"/>
                  </a:p>
                </p:txBody>
              </p:sp>
            </mc:Choice>
            <mc:Fallback>
              <p:sp>
                <p:nvSpPr>
                  <p:cNvPr id="130" name="Rectangle 12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75345" y="1304349"/>
                    <a:ext cx="490698" cy="428945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b="-142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3" name="Connecteur droit 132"/>
              <p:cNvCxnSpPr>
                <a:stCxn id="124" idx="1"/>
                <a:endCxn id="124" idx="5"/>
              </p:cNvCxnSpPr>
              <p:nvPr/>
            </p:nvCxnSpPr>
            <p:spPr>
              <a:xfrm>
                <a:off x="3813315" y="1103123"/>
                <a:ext cx="431204" cy="4041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>
                <a:stCxn id="124" idx="3"/>
                <a:endCxn id="124" idx="7"/>
              </p:cNvCxnSpPr>
              <p:nvPr/>
            </p:nvCxnSpPr>
            <p:spPr>
              <a:xfrm flipV="1">
                <a:off x="3813315" y="1103123"/>
                <a:ext cx="431204" cy="4041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3" name="Connecteur droit avec flèche 142"/>
          <p:cNvCxnSpPr/>
          <p:nvPr/>
        </p:nvCxnSpPr>
        <p:spPr>
          <a:xfrm>
            <a:off x="463735" y="2600835"/>
            <a:ext cx="42604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5" name="ZoneTexte 144"/>
              <p:cNvSpPr txBox="1"/>
              <p:nvPr/>
            </p:nvSpPr>
            <p:spPr>
              <a:xfrm>
                <a:off x="455373" y="2253348"/>
                <a:ext cx="500586" cy="2460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599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sz="1599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sz="1599" i="1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fr-FR" sz="1599" dirty="0"/>
              </a:p>
            </p:txBody>
          </p:sp>
        </mc:Choice>
        <mc:Fallback>
          <p:sp>
            <p:nvSpPr>
              <p:cNvPr id="145" name="ZoneTexte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73" y="2253348"/>
                <a:ext cx="500586" cy="246093"/>
              </a:xfrm>
              <a:prstGeom prst="rect">
                <a:avLst/>
              </a:prstGeom>
              <a:blipFill>
                <a:blip r:embed="rId25"/>
                <a:stretch>
                  <a:fillRect l="-9756" r="-7317" b="-3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6" name="ZoneTexte 145"/>
              <p:cNvSpPr txBox="1"/>
              <p:nvPr/>
            </p:nvSpPr>
            <p:spPr>
              <a:xfrm>
                <a:off x="6448048" y="3622564"/>
                <a:ext cx="2272160" cy="376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  <m:r>
                        <a:rPr lang="fr-FR" sz="2187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sz="218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18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fr-FR" sz="218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FR" sz="2187" dirty="0"/>
              </a:p>
            </p:txBody>
          </p:sp>
        </mc:Choice>
        <mc:Fallback>
          <p:sp>
            <p:nvSpPr>
              <p:cNvPr id="146" name="ZoneTexte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048" y="3622564"/>
                <a:ext cx="2272160" cy="376706"/>
              </a:xfrm>
              <a:prstGeom prst="rect">
                <a:avLst/>
              </a:prstGeom>
              <a:blipFill>
                <a:blip r:embed="rId26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Rectangle 106"/>
              <p:cNvSpPr/>
              <p:nvPr/>
            </p:nvSpPr>
            <p:spPr>
              <a:xfrm>
                <a:off x="933147" y="2801906"/>
                <a:ext cx="49520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47" y="2801906"/>
                <a:ext cx="495200" cy="461665"/>
              </a:xfrm>
              <a:prstGeom prst="rect">
                <a:avLst/>
              </a:prstGeom>
              <a:blipFill>
                <a:blip r:embed="rId2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Rectangle 107"/>
              <p:cNvSpPr/>
              <p:nvPr/>
            </p:nvSpPr>
            <p:spPr>
              <a:xfrm>
                <a:off x="2162644" y="2778223"/>
                <a:ext cx="5209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644" y="2778223"/>
                <a:ext cx="520976" cy="461665"/>
              </a:xfrm>
              <a:prstGeom prst="rect">
                <a:avLst/>
              </a:prstGeom>
              <a:blipFill>
                <a:blip r:embed="rId28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94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98" name="Group 62"/>
          <p:cNvGrpSpPr>
            <a:grpSpLocks/>
          </p:cNvGrpSpPr>
          <p:nvPr/>
        </p:nvGrpSpPr>
        <p:grpSpPr bwMode="auto">
          <a:xfrm>
            <a:off x="274097" y="1282935"/>
            <a:ext cx="3864737" cy="4104668"/>
            <a:chOff x="0" y="0"/>
            <a:chExt cx="3141" cy="3336"/>
          </a:xfrm>
        </p:grpSpPr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 rot="10800000">
              <a:off x="2040" y="2078"/>
              <a:ext cx="0" cy="1237"/>
            </a:xfrm>
            <a:prstGeom prst="line">
              <a:avLst/>
            </a:prstGeom>
            <a:noFill/>
            <a:ln w="2540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 rot="10800000">
              <a:off x="2040" y="296"/>
              <a:ext cx="0" cy="1328"/>
            </a:xfrm>
            <a:prstGeom prst="line">
              <a:avLst/>
            </a:prstGeom>
            <a:noFill/>
            <a:ln w="25400" cap="flat">
              <a:solidFill>
                <a:srgbClr val="808080"/>
              </a:solidFill>
              <a:prstDash val="solid"/>
              <a:round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7" name="AutoShape 11"/>
            <p:cNvSpPr>
              <a:spLocks/>
            </p:cNvSpPr>
            <p:nvPr/>
          </p:nvSpPr>
          <p:spPr bwMode="auto">
            <a:xfrm>
              <a:off x="954" y="3089"/>
              <a:ext cx="987" cy="247"/>
            </a:xfrm>
            <a:prstGeom prst="roundRect">
              <a:avLst>
                <a:gd name="adj" fmla="val 48620"/>
              </a:avLst>
            </a:prstGeom>
            <a:solidFill>
              <a:srgbClr val="FFFFFF"/>
            </a:solidFill>
            <a:ln w="38100" cap="flat">
              <a:solidFill>
                <a:srgbClr val="D90B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63500" dir="2700000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>
              <a:off x="72" y="950"/>
              <a:ext cx="2666" cy="0"/>
            </a:xfrm>
            <a:prstGeom prst="line">
              <a:avLst/>
            </a:prstGeom>
            <a:noFill/>
            <a:ln w="25400" cap="flat">
              <a:solidFill>
                <a:srgbClr val="808080"/>
              </a:solidFill>
              <a:prstDash val="solid"/>
              <a:round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9951" name="Group 15"/>
            <p:cNvGrpSpPr>
              <a:grpSpLocks/>
            </p:cNvGrpSpPr>
            <p:nvPr/>
          </p:nvGrpSpPr>
          <p:grpSpPr bwMode="auto">
            <a:xfrm>
              <a:off x="955" y="762"/>
              <a:ext cx="319" cy="76"/>
              <a:chOff x="0" y="0"/>
              <a:chExt cx="318" cy="75"/>
            </a:xfrm>
          </p:grpSpPr>
          <p:sp>
            <p:nvSpPr>
              <p:cNvPr id="39949" name="AutoShape 13"/>
              <p:cNvSpPr>
                <a:spLocks/>
              </p:cNvSpPr>
              <p:nvPr/>
            </p:nvSpPr>
            <p:spPr bwMode="auto">
              <a:xfrm rot="-10679107">
                <a:off x="1" y="4"/>
                <a:ext cx="244" cy="6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86">
                    <a:moveTo>
                      <a:pt x="21600" y="10773"/>
                    </a:moveTo>
                    <a:cubicBezTo>
                      <a:pt x="20880" y="5377"/>
                      <a:pt x="20160" y="-19"/>
                      <a:pt x="19440" y="-18"/>
                    </a:cubicBezTo>
                    <a:cubicBezTo>
                      <a:pt x="18720" y="-18"/>
                      <a:pt x="18000" y="7178"/>
                      <a:pt x="17280" y="10777"/>
                    </a:cubicBezTo>
                    <a:cubicBezTo>
                      <a:pt x="16560" y="14375"/>
                      <a:pt x="15840" y="21571"/>
                      <a:pt x="15120" y="21572"/>
                    </a:cubicBezTo>
                    <a:cubicBezTo>
                      <a:pt x="14400" y="21573"/>
                      <a:pt x="13680" y="14378"/>
                      <a:pt x="12960" y="10781"/>
                    </a:cubicBezTo>
                    <a:cubicBezTo>
                      <a:pt x="12240" y="7184"/>
                      <a:pt x="11520" y="-11"/>
                      <a:pt x="10800" y="-10"/>
                    </a:cubicBezTo>
                    <a:cubicBezTo>
                      <a:pt x="10080" y="-9"/>
                      <a:pt x="9360" y="7187"/>
                      <a:pt x="8640" y="10785"/>
                    </a:cubicBezTo>
                    <a:cubicBezTo>
                      <a:pt x="7920" y="14384"/>
                      <a:pt x="7200" y="21580"/>
                      <a:pt x="6480" y="21580"/>
                    </a:cubicBezTo>
                    <a:cubicBezTo>
                      <a:pt x="5760" y="21581"/>
                      <a:pt x="5040" y="14386"/>
                      <a:pt x="4320" y="10789"/>
                    </a:cubicBezTo>
                    <a:cubicBezTo>
                      <a:pt x="3600" y="7192"/>
                      <a:pt x="2880" y="-2"/>
                      <a:pt x="2160" y="-2"/>
                    </a:cubicBezTo>
                    <a:cubicBezTo>
                      <a:pt x="1440" y="-1"/>
                      <a:pt x="360" y="8994"/>
                      <a:pt x="0" y="10793"/>
                    </a:cubicBezTo>
                  </a:path>
                </a:pathLst>
              </a:custGeom>
              <a:noFill/>
              <a:ln w="19050" cap="flat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0" name="Line 14"/>
              <p:cNvSpPr>
                <a:spLocks noChangeShapeType="1"/>
              </p:cNvSpPr>
              <p:nvPr/>
            </p:nvSpPr>
            <p:spPr bwMode="auto">
              <a:xfrm>
                <a:off x="245" y="42"/>
                <a:ext cx="73" cy="2"/>
              </a:xfrm>
              <a:prstGeom prst="line">
                <a:avLst/>
              </a:prstGeom>
              <a:noFill/>
              <a:ln w="19050" cap="flat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54" name="Group 18"/>
            <p:cNvGrpSpPr>
              <a:grpSpLocks/>
            </p:cNvGrpSpPr>
            <p:nvPr/>
          </p:nvGrpSpPr>
          <p:grpSpPr bwMode="auto">
            <a:xfrm>
              <a:off x="316" y="720"/>
              <a:ext cx="671" cy="422"/>
              <a:chOff x="0" y="0"/>
              <a:chExt cx="670" cy="422"/>
            </a:xfrm>
          </p:grpSpPr>
          <p:sp>
            <p:nvSpPr>
              <p:cNvPr id="39952" name="Freeform 16"/>
              <p:cNvSpPr>
                <a:spLocks/>
              </p:cNvSpPr>
              <p:nvPr/>
            </p:nvSpPr>
            <p:spPr bwMode="auto">
              <a:xfrm>
                <a:off x="0" y="0"/>
                <a:ext cx="332" cy="421"/>
              </a:xfrm>
              <a:custGeom>
                <a:avLst/>
                <a:gdLst>
                  <a:gd name="T0" fmla="*/ 0 w 21515"/>
                  <a:gd name="T1" fmla="+- 0 11499 1017"/>
                  <a:gd name="T2" fmla="*/ 11499 h 20086"/>
                  <a:gd name="T3" fmla="*/ 3865 w 21515"/>
                  <a:gd name="T4" fmla="+- 0 10034 1017"/>
                  <a:gd name="T5" fmla="*/ 10034 h 20086"/>
                  <a:gd name="T6" fmla="*/ 8754 w 21515"/>
                  <a:gd name="T7" fmla="+- 0 14696 1017"/>
                  <a:gd name="T8" fmla="*/ 14696 h 20086"/>
                  <a:gd name="T9" fmla="*/ 12960 w 21515"/>
                  <a:gd name="T10" fmla="+- 0 6438 1017"/>
                  <a:gd name="T11" fmla="*/ 6438 h 20086"/>
                  <a:gd name="T12" fmla="*/ 17507 w 21515"/>
                  <a:gd name="T13" fmla="+- 0 21089 1017"/>
                  <a:gd name="T14" fmla="*/ 21089 h 20086"/>
                  <a:gd name="T15" fmla="*/ 20463 w 21515"/>
                  <a:gd name="T16" fmla="+- 0 3308 1017"/>
                  <a:gd name="T17" fmla="*/ 3308 h 20086"/>
                  <a:gd name="T18" fmla="*/ 21373 w 21515"/>
                  <a:gd name="T19" fmla="+- 0 1221 1017"/>
                  <a:gd name="T20" fmla="*/ 1221 h 20086"/>
                  <a:gd name="T21" fmla="*/ 21486 w 21515"/>
                  <a:gd name="T22" fmla="+- 0 1088 1017"/>
                  <a:gd name="T23" fmla="*/ 1088 h 20086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515" h="20086">
                    <a:moveTo>
                      <a:pt x="0" y="10482"/>
                    </a:moveTo>
                    <a:cubicBezTo>
                      <a:pt x="682" y="10238"/>
                      <a:pt x="2387" y="8484"/>
                      <a:pt x="3865" y="9017"/>
                    </a:cubicBezTo>
                    <a:cubicBezTo>
                      <a:pt x="5229" y="9550"/>
                      <a:pt x="7162" y="14278"/>
                      <a:pt x="8754" y="13679"/>
                    </a:cubicBezTo>
                    <a:cubicBezTo>
                      <a:pt x="10232" y="13080"/>
                      <a:pt x="11596" y="4355"/>
                      <a:pt x="12960" y="5421"/>
                    </a:cubicBezTo>
                    <a:cubicBezTo>
                      <a:pt x="14438" y="6486"/>
                      <a:pt x="16257" y="20583"/>
                      <a:pt x="17507" y="20072"/>
                    </a:cubicBezTo>
                    <a:cubicBezTo>
                      <a:pt x="18758" y="19562"/>
                      <a:pt x="19781" y="5598"/>
                      <a:pt x="20463" y="2291"/>
                    </a:cubicBezTo>
                    <a:cubicBezTo>
                      <a:pt x="21145" y="-1017"/>
                      <a:pt x="21145" y="581"/>
                      <a:pt x="21373" y="204"/>
                    </a:cubicBezTo>
                    <a:cubicBezTo>
                      <a:pt x="21600" y="-173"/>
                      <a:pt x="21486" y="93"/>
                      <a:pt x="21486" y="71"/>
                    </a:cubicBezTo>
                  </a:path>
                </a:pathLst>
              </a:custGeom>
              <a:noFill/>
              <a:ln w="31750" cap="flat">
                <a:solidFill>
                  <a:srgbClr val="0044FE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3" name="Freeform 17"/>
              <p:cNvSpPr>
                <a:spLocks/>
              </p:cNvSpPr>
              <p:nvPr/>
            </p:nvSpPr>
            <p:spPr bwMode="auto">
              <a:xfrm flipH="1">
                <a:off x="338" y="0"/>
                <a:ext cx="332" cy="422"/>
              </a:xfrm>
              <a:custGeom>
                <a:avLst/>
                <a:gdLst>
                  <a:gd name="T0" fmla="*/ 0 w 21515"/>
                  <a:gd name="T1" fmla="+- 0 11499 1017"/>
                  <a:gd name="T2" fmla="*/ 11499 h 20086"/>
                  <a:gd name="T3" fmla="*/ 3865 w 21515"/>
                  <a:gd name="T4" fmla="+- 0 10034 1017"/>
                  <a:gd name="T5" fmla="*/ 10034 h 20086"/>
                  <a:gd name="T6" fmla="*/ 8754 w 21515"/>
                  <a:gd name="T7" fmla="+- 0 14696 1017"/>
                  <a:gd name="T8" fmla="*/ 14696 h 20086"/>
                  <a:gd name="T9" fmla="*/ 12960 w 21515"/>
                  <a:gd name="T10" fmla="+- 0 6438 1017"/>
                  <a:gd name="T11" fmla="*/ 6438 h 20086"/>
                  <a:gd name="T12" fmla="*/ 17507 w 21515"/>
                  <a:gd name="T13" fmla="+- 0 21089 1017"/>
                  <a:gd name="T14" fmla="*/ 21089 h 20086"/>
                  <a:gd name="T15" fmla="*/ 20463 w 21515"/>
                  <a:gd name="T16" fmla="+- 0 3308 1017"/>
                  <a:gd name="T17" fmla="*/ 3308 h 20086"/>
                  <a:gd name="T18" fmla="*/ 21373 w 21515"/>
                  <a:gd name="T19" fmla="+- 0 1221 1017"/>
                  <a:gd name="T20" fmla="*/ 1221 h 20086"/>
                  <a:gd name="T21" fmla="*/ 21486 w 21515"/>
                  <a:gd name="T22" fmla="+- 0 1088 1017"/>
                  <a:gd name="T23" fmla="*/ 1088 h 20086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515" h="20086">
                    <a:moveTo>
                      <a:pt x="0" y="10482"/>
                    </a:moveTo>
                    <a:cubicBezTo>
                      <a:pt x="682" y="10238"/>
                      <a:pt x="2387" y="8484"/>
                      <a:pt x="3865" y="9017"/>
                    </a:cubicBezTo>
                    <a:cubicBezTo>
                      <a:pt x="5229" y="9550"/>
                      <a:pt x="7162" y="14278"/>
                      <a:pt x="8754" y="13679"/>
                    </a:cubicBezTo>
                    <a:cubicBezTo>
                      <a:pt x="10232" y="13080"/>
                      <a:pt x="11596" y="4355"/>
                      <a:pt x="12960" y="5421"/>
                    </a:cubicBezTo>
                    <a:cubicBezTo>
                      <a:pt x="14438" y="6486"/>
                      <a:pt x="16257" y="20583"/>
                      <a:pt x="17507" y="20072"/>
                    </a:cubicBezTo>
                    <a:cubicBezTo>
                      <a:pt x="18758" y="19562"/>
                      <a:pt x="19781" y="5598"/>
                      <a:pt x="20463" y="2291"/>
                    </a:cubicBezTo>
                    <a:cubicBezTo>
                      <a:pt x="21145" y="-1017"/>
                      <a:pt x="21145" y="581"/>
                      <a:pt x="21373" y="204"/>
                    </a:cubicBezTo>
                    <a:cubicBezTo>
                      <a:pt x="21600" y="-173"/>
                      <a:pt x="21486" y="93"/>
                      <a:pt x="21486" y="71"/>
                    </a:cubicBezTo>
                  </a:path>
                </a:pathLst>
              </a:custGeom>
              <a:noFill/>
              <a:ln w="31750" cap="flat">
                <a:solidFill>
                  <a:srgbClr val="0044FE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9955" name="Freeform 19"/>
            <p:cNvSpPr>
              <a:spLocks/>
            </p:cNvSpPr>
            <p:nvPr/>
          </p:nvSpPr>
          <p:spPr bwMode="auto">
            <a:xfrm>
              <a:off x="155" y="718"/>
              <a:ext cx="1049" cy="229"/>
            </a:xfrm>
            <a:custGeom>
              <a:avLst/>
              <a:gdLst>
                <a:gd name="T0" fmla="*/ 0 w 21600"/>
                <a:gd name="T1" fmla="*/ 21600 h 21600"/>
                <a:gd name="T2" fmla="*/ 2138 w 21600"/>
                <a:gd name="T3" fmla="*/ 20680 h 21600"/>
                <a:gd name="T4" fmla="*/ 4639 w 21600"/>
                <a:gd name="T5" fmla="*/ 17131 h 21600"/>
                <a:gd name="T6" fmla="*/ 7140 w 21600"/>
                <a:gd name="T7" fmla="*/ 10997 h 21600"/>
                <a:gd name="T8" fmla="*/ 8553 w 21600"/>
                <a:gd name="T9" fmla="*/ 5564 h 21600"/>
                <a:gd name="T10" fmla="*/ 9350 w 21600"/>
                <a:gd name="T11" fmla="*/ 2585 h 21600"/>
                <a:gd name="T12" fmla="*/ 10438 w 21600"/>
                <a:gd name="T13" fmla="*/ 0 h 21600"/>
                <a:gd name="T14" fmla="*/ 11742 w 21600"/>
                <a:gd name="T15" fmla="*/ 2673 h 21600"/>
                <a:gd name="T16" fmla="*/ 12503 w 21600"/>
                <a:gd name="T17" fmla="*/ 5959 h 21600"/>
                <a:gd name="T18" fmla="*/ 13591 w 21600"/>
                <a:gd name="T19" fmla="*/ 10603 h 21600"/>
                <a:gd name="T20" fmla="*/ 16164 w 21600"/>
                <a:gd name="T21" fmla="*/ 17000 h 21600"/>
                <a:gd name="T22" fmla="*/ 19317 w 21600"/>
                <a:gd name="T23" fmla="*/ 20417 h 21600"/>
                <a:gd name="T24" fmla="*/ 21600 w 21600"/>
                <a:gd name="T25" fmla="*/ 2129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62" y="21469"/>
                    <a:pt x="1377" y="21425"/>
                    <a:pt x="2138" y="20680"/>
                  </a:cubicBezTo>
                  <a:cubicBezTo>
                    <a:pt x="2899" y="19935"/>
                    <a:pt x="3805" y="18752"/>
                    <a:pt x="4639" y="17131"/>
                  </a:cubicBezTo>
                  <a:cubicBezTo>
                    <a:pt x="5472" y="15510"/>
                    <a:pt x="6487" y="12925"/>
                    <a:pt x="7140" y="10997"/>
                  </a:cubicBezTo>
                  <a:cubicBezTo>
                    <a:pt x="7792" y="9069"/>
                    <a:pt x="8191" y="6966"/>
                    <a:pt x="8553" y="5564"/>
                  </a:cubicBezTo>
                  <a:cubicBezTo>
                    <a:pt x="8915" y="4162"/>
                    <a:pt x="9024" y="3505"/>
                    <a:pt x="9350" y="2585"/>
                  </a:cubicBezTo>
                  <a:cubicBezTo>
                    <a:pt x="9677" y="1665"/>
                    <a:pt x="10039" y="0"/>
                    <a:pt x="10438" y="0"/>
                  </a:cubicBezTo>
                  <a:cubicBezTo>
                    <a:pt x="10836" y="0"/>
                    <a:pt x="11416" y="1665"/>
                    <a:pt x="11742" y="2673"/>
                  </a:cubicBezTo>
                  <a:cubicBezTo>
                    <a:pt x="12068" y="3680"/>
                    <a:pt x="12213" y="4644"/>
                    <a:pt x="12503" y="5959"/>
                  </a:cubicBezTo>
                  <a:cubicBezTo>
                    <a:pt x="12793" y="7273"/>
                    <a:pt x="12974" y="8763"/>
                    <a:pt x="13591" y="10603"/>
                  </a:cubicBezTo>
                  <a:cubicBezTo>
                    <a:pt x="14207" y="12443"/>
                    <a:pt x="15221" y="15378"/>
                    <a:pt x="16164" y="17000"/>
                  </a:cubicBezTo>
                  <a:cubicBezTo>
                    <a:pt x="17106" y="18621"/>
                    <a:pt x="18411" y="19716"/>
                    <a:pt x="19317" y="20417"/>
                  </a:cubicBezTo>
                  <a:cubicBezTo>
                    <a:pt x="20223" y="21118"/>
                    <a:pt x="21129" y="21118"/>
                    <a:pt x="21600" y="21293"/>
                  </a:cubicBezTo>
                </a:path>
              </a:pathLst>
            </a:custGeom>
            <a:noFill/>
            <a:ln w="3175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9958" name="Group 22"/>
            <p:cNvGrpSpPr>
              <a:grpSpLocks/>
            </p:cNvGrpSpPr>
            <p:nvPr/>
          </p:nvGrpSpPr>
          <p:grpSpPr bwMode="auto">
            <a:xfrm rot="5521276" flipH="1">
              <a:off x="1718" y="2330"/>
              <a:ext cx="318" cy="66"/>
              <a:chOff x="0" y="0"/>
              <a:chExt cx="317" cy="66"/>
            </a:xfrm>
          </p:grpSpPr>
          <p:sp>
            <p:nvSpPr>
              <p:cNvPr id="39956" name="Freeform 20"/>
              <p:cNvSpPr>
                <a:spLocks/>
              </p:cNvSpPr>
              <p:nvPr/>
            </p:nvSpPr>
            <p:spPr bwMode="auto">
              <a:xfrm>
                <a:off x="0" y="0"/>
                <a:ext cx="244" cy="66"/>
              </a:xfrm>
              <a:custGeom>
                <a:avLst/>
                <a:gdLst>
                  <a:gd name="T0" fmla="*/ 0 w 21600"/>
                  <a:gd name="T1" fmla="*/ 10800 h 21600"/>
                  <a:gd name="T2" fmla="*/ 2160 w 21600"/>
                  <a:gd name="T3" fmla="*/ 0 h 21600"/>
                  <a:gd name="T4" fmla="*/ 4320 w 21600"/>
                  <a:gd name="T5" fmla="*/ 10800 h 21600"/>
                  <a:gd name="T6" fmla="*/ 6480 w 21600"/>
                  <a:gd name="T7" fmla="*/ 21600 h 21600"/>
                  <a:gd name="T8" fmla="*/ 8640 w 21600"/>
                  <a:gd name="T9" fmla="*/ 10800 h 21600"/>
                  <a:gd name="T10" fmla="*/ 10800 w 21600"/>
                  <a:gd name="T11" fmla="*/ 0 h 21600"/>
                  <a:gd name="T12" fmla="*/ 12960 w 21600"/>
                  <a:gd name="T13" fmla="*/ 10800 h 21600"/>
                  <a:gd name="T14" fmla="*/ 15120 w 21600"/>
                  <a:gd name="T15" fmla="*/ 21600 h 21600"/>
                  <a:gd name="T16" fmla="*/ 17280 w 21600"/>
                  <a:gd name="T17" fmla="*/ 10800 h 21600"/>
                  <a:gd name="T18" fmla="*/ 19440 w 21600"/>
                  <a:gd name="T19" fmla="*/ 0 h 21600"/>
                  <a:gd name="T20" fmla="*/ 21600 w 21600"/>
                  <a:gd name="T21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720" y="5400"/>
                      <a:pt x="1440" y="0"/>
                      <a:pt x="2160" y="0"/>
                    </a:cubicBezTo>
                    <a:cubicBezTo>
                      <a:pt x="2880" y="0"/>
                      <a:pt x="3600" y="7200"/>
                      <a:pt x="4320" y="10800"/>
                    </a:cubicBezTo>
                    <a:cubicBezTo>
                      <a:pt x="5040" y="14400"/>
                      <a:pt x="5760" y="21600"/>
                      <a:pt x="6480" y="21600"/>
                    </a:cubicBezTo>
                    <a:cubicBezTo>
                      <a:pt x="7200" y="21600"/>
                      <a:pt x="7920" y="14400"/>
                      <a:pt x="8640" y="10800"/>
                    </a:cubicBezTo>
                    <a:cubicBezTo>
                      <a:pt x="9360" y="7200"/>
                      <a:pt x="10080" y="0"/>
                      <a:pt x="10800" y="0"/>
                    </a:cubicBezTo>
                    <a:cubicBezTo>
                      <a:pt x="11520" y="0"/>
                      <a:pt x="12240" y="7200"/>
                      <a:pt x="12960" y="10800"/>
                    </a:cubicBezTo>
                    <a:cubicBezTo>
                      <a:pt x="13680" y="14400"/>
                      <a:pt x="14400" y="21600"/>
                      <a:pt x="15120" y="21600"/>
                    </a:cubicBezTo>
                    <a:cubicBezTo>
                      <a:pt x="15840" y="21600"/>
                      <a:pt x="16560" y="14400"/>
                      <a:pt x="17280" y="10800"/>
                    </a:cubicBezTo>
                    <a:cubicBezTo>
                      <a:pt x="18000" y="7200"/>
                      <a:pt x="18720" y="0"/>
                      <a:pt x="19440" y="0"/>
                    </a:cubicBezTo>
                    <a:cubicBezTo>
                      <a:pt x="20160" y="0"/>
                      <a:pt x="21240" y="9000"/>
                      <a:pt x="21600" y="10800"/>
                    </a:cubicBezTo>
                  </a:path>
                </a:pathLst>
              </a:custGeom>
              <a:noFill/>
              <a:ln w="19050" cap="flat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7" name="Line 21"/>
              <p:cNvSpPr>
                <a:spLocks noChangeShapeType="1"/>
              </p:cNvSpPr>
              <p:nvPr/>
            </p:nvSpPr>
            <p:spPr bwMode="auto">
              <a:xfrm rot="10800000">
                <a:off x="244" y="30"/>
                <a:ext cx="73" cy="5"/>
              </a:xfrm>
              <a:prstGeom prst="line">
                <a:avLst/>
              </a:prstGeom>
              <a:noFill/>
              <a:ln w="19050" cap="flat">
                <a:solidFill>
                  <a:srgbClr val="3366FF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3" name="Group 27"/>
            <p:cNvGrpSpPr>
              <a:grpSpLocks/>
            </p:cNvGrpSpPr>
            <p:nvPr/>
          </p:nvGrpSpPr>
          <p:grpSpPr bwMode="auto">
            <a:xfrm rot="-5400000">
              <a:off x="1499" y="2526"/>
              <a:ext cx="1049" cy="425"/>
              <a:chOff x="0" y="0"/>
              <a:chExt cx="1049" cy="424"/>
            </a:xfrm>
          </p:grpSpPr>
          <p:grpSp>
            <p:nvGrpSpPr>
              <p:cNvPr id="39961" name="Group 25"/>
              <p:cNvGrpSpPr>
                <a:grpSpLocks/>
              </p:cNvGrpSpPr>
              <p:nvPr/>
            </p:nvGrpSpPr>
            <p:grpSpPr bwMode="auto">
              <a:xfrm>
                <a:off x="161" y="1"/>
                <a:ext cx="670" cy="423"/>
                <a:chOff x="0" y="0"/>
                <a:chExt cx="670" cy="422"/>
              </a:xfrm>
            </p:grpSpPr>
            <p:sp>
              <p:nvSpPr>
                <p:cNvPr id="39959" name="Freeform 23"/>
                <p:cNvSpPr>
                  <a:spLocks/>
                </p:cNvSpPr>
                <p:nvPr/>
              </p:nvSpPr>
              <p:spPr bwMode="auto">
                <a:xfrm>
                  <a:off x="0" y="0"/>
                  <a:ext cx="332" cy="421"/>
                </a:xfrm>
                <a:custGeom>
                  <a:avLst/>
                  <a:gdLst>
                    <a:gd name="T0" fmla="*/ 0 w 21515"/>
                    <a:gd name="T1" fmla="+- 0 11499 1017"/>
                    <a:gd name="T2" fmla="*/ 11499 h 20086"/>
                    <a:gd name="T3" fmla="*/ 3865 w 21515"/>
                    <a:gd name="T4" fmla="+- 0 10034 1017"/>
                    <a:gd name="T5" fmla="*/ 10034 h 20086"/>
                    <a:gd name="T6" fmla="*/ 8754 w 21515"/>
                    <a:gd name="T7" fmla="+- 0 14696 1017"/>
                    <a:gd name="T8" fmla="*/ 14696 h 20086"/>
                    <a:gd name="T9" fmla="*/ 12960 w 21515"/>
                    <a:gd name="T10" fmla="+- 0 6438 1017"/>
                    <a:gd name="T11" fmla="*/ 6438 h 20086"/>
                    <a:gd name="T12" fmla="*/ 17507 w 21515"/>
                    <a:gd name="T13" fmla="+- 0 21089 1017"/>
                    <a:gd name="T14" fmla="*/ 21089 h 20086"/>
                    <a:gd name="T15" fmla="*/ 20463 w 21515"/>
                    <a:gd name="T16" fmla="+- 0 3308 1017"/>
                    <a:gd name="T17" fmla="*/ 3308 h 20086"/>
                    <a:gd name="T18" fmla="*/ 21373 w 21515"/>
                    <a:gd name="T19" fmla="+- 0 1221 1017"/>
                    <a:gd name="T20" fmla="*/ 1221 h 20086"/>
                    <a:gd name="T21" fmla="*/ 21486 w 21515"/>
                    <a:gd name="T22" fmla="+- 0 1088 1017"/>
                    <a:gd name="T23" fmla="*/ 1088 h 200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21515" h="20086">
                      <a:moveTo>
                        <a:pt x="0" y="10482"/>
                      </a:moveTo>
                      <a:cubicBezTo>
                        <a:pt x="682" y="10238"/>
                        <a:pt x="2387" y="8484"/>
                        <a:pt x="3865" y="9017"/>
                      </a:cubicBezTo>
                      <a:cubicBezTo>
                        <a:pt x="5229" y="9550"/>
                        <a:pt x="7162" y="14278"/>
                        <a:pt x="8754" y="13679"/>
                      </a:cubicBezTo>
                      <a:cubicBezTo>
                        <a:pt x="10232" y="13080"/>
                        <a:pt x="11596" y="4355"/>
                        <a:pt x="12960" y="5421"/>
                      </a:cubicBezTo>
                      <a:cubicBezTo>
                        <a:pt x="14438" y="6486"/>
                        <a:pt x="16257" y="20583"/>
                        <a:pt x="17507" y="20072"/>
                      </a:cubicBezTo>
                      <a:cubicBezTo>
                        <a:pt x="18758" y="19562"/>
                        <a:pt x="19781" y="5598"/>
                        <a:pt x="20463" y="2291"/>
                      </a:cubicBezTo>
                      <a:cubicBezTo>
                        <a:pt x="21145" y="-1017"/>
                        <a:pt x="21145" y="581"/>
                        <a:pt x="21373" y="204"/>
                      </a:cubicBezTo>
                      <a:cubicBezTo>
                        <a:pt x="21600" y="-173"/>
                        <a:pt x="21486" y="93"/>
                        <a:pt x="21486" y="71"/>
                      </a:cubicBezTo>
                    </a:path>
                  </a:pathLst>
                </a:custGeom>
                <a:noFill/>
                <a:ln w="31750" cap="flat">
                  <a:solidFill>
                    <a:srgbClr val="0044FE"/>
                  </a:solidFill>
                  <a:prstDash val="sysDot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60" name="Freeform 24"/>
                <p:cNvSpPr>
                  <a:spLocks/>
                </p:cNvSpPr>
                <p:nvPr/>
              </p:nvSpPr>
              <p:spPr bwMode="auto">
                <a:xfrm flipH="1">
                  <a:off x="338" y="0"/>
                  <a:ext cx="332" cy="422"/>
                </a:xfrm>
                <a:custGeom>
                  <a:avLst/>
                  <a:gdLst>
                    <a:gd name="T0" fmla="*/ 0 w 21515"/>
                    <a:gd name="T1" fmla="+- 0 11499 1017"/>
                    <a:gd name="T2" fmla="*/ 11499 h 20086"/>
                    <a:gd name="T3" fmla="*/ 3865 w 21515"/>
                    <a:gd name="T4" fmla="+- 0 10034 1017"/>
                    <a:gd name="T5" fmla="*/ 10034 h 20086"/>
                    <a:gd name="T6" fmla="*/ 8754 w 21515"/>
                    <a:gd name="T7" fmla="+- 0 14696 1017"/>
                    <a:gd name="T8" fmla="*/ 14696 h 20086"/>
                    <a:gd name="T9" fmla="*/ 12960 w 21515"/>
                    <a:gd name="T10" fmla="+- 0 6438 1017"/>
                    <a:gd name="T11" fmla="*/ 6438 h 20086"/>
                    <a:gd name="T12" fmla="*/ 17507 w 21515"/>
                    <a:gd name="T13" fmla="+- 0 21089 1017"/>
                    <a:gd name="T14" fmla="*/ 21089 h 20086"/>
                    <a:gd name="T15" fmla="*/ 20463 w 21515"/>
                    <a:gd name="T16" fmla="+- 0 3308 1017"/>
                    <a:gd name="T17" fmla="*/ 3308 h 20086"/>
                    <a:gd name="T18" fmla="*/ 21373 w 21515"/>
                    <a:gd name="T19" fmla="+- 0 1221 1017"/>
                    <a:gd name="T20" fmla="*/ 1221 h 20086"/>
                    <a:gd name="T21" fmla="*/ 21486 w 21515"/>
                    <a:gd name="T22" fmla="+- 0 1088 1017"/>
                    <a:gd name="T23" fmla="*/ 1088 h 20086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  <a:cxn ang="0">
                      <a:pos x="T12" y="T14"/>
                    </a:cxn>
                    <a:cxn ang="0">
                      <a:pos x="T15" y="T17"/>
                    </a:cxn>
                    <a:cxn ang="0">
                      <a:pos x="T18" y="T20"/>
                    </a:cxn>
                    <a:cxn ang="0">
                      <a:pos x="T21" y="T23"/>
                    </a:cxn>
                  </a:cxnLst>
                  <a:rect l="0" t="0" r="r" b="b"/>
                  <a:pathLst>
                    <a:path w="21515" h="20086">
                      <a:moveTo>
                        <a:pt x="0" y="10482"/>
                      </a:moveTo>
                      <a:cubicBezTo>
                        <a:pt x="682" y="10238"/>
                        <a:pt x="2387" y="8484"/>
                        <a:pt x="3865" y="9017"/>
                      </a:cubicBezTo>
                      <a:cubicBezTo>
                        <a:pt x="5229" y="9550"/>
                        <a:pt x="7162" y="14278"/>
                        <a:pt x="8754" y="13679"/>
                      </a:cubicBezTo>
                      <a:cubicBezTo>
                        <a:pt x="10232" y="13080"/>
                        <a:pt x="11596" y="4355"/>
                        <a:pt x="12960" y="5421"/>
                      </a:cubicBezTo>
                      <a:cubicBezTo>
                        <a:pt x="14438" y="6486"/>
                        <a:pt x="16257" y="20583"/>
                        <a:pt x="17507" y="20072"/>
                      </a:cubicBezTo>
                      <a:cubicBezTo>
                        <a:pt x="18758" y="19562"/>
                        <a:pt x="19781" y="5598"/>
                        <a:pt x="20463" y="2291"/>
                      </a:cubicBezTo>
                      <a:cubicBezTo>
                        <a:pt x="21145" y="-1017"/>
                        <a:pt x="21145" y="581"/>
                        <a:pt x="21373" y="204"/>
                      </a:cubicBezTo>
                      <a:cubicBezTo>
                        <a:pt x="21600" y="-173"/>
                        <a:pt x="21486" y="93"/>
                        <a:pt x="21486" y="71"/>
                      </a:cubicBezTo>
                    </a:path>
                  </a:pathLst>
                </a:custGeom>
                <a:noFill/>
                <a:ln w="31750" cap="flat">
                  <a:solidFill>
                    <a:srgbClr val="0044FE"/>
                  </a:solidFill>
                  <a:prstDash val="sysDot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39962" name="Freeform 26"/>
              <p:cNvSpPr>
                <a:spLocks/>
              </p:cNvSpPr>
              <p:nvPr/>
            </p:nvSpPr>
            <p:spPr bwMode="auto">
              <a:xfrm>
                <a:off x="0" y="0"/>
                <a:ext cx="1049" cy="229"/>
              </a:xfrm>
              <a:custGeom>
                <a:avLst/>
                <a:gdLst>
                  <a:gd name="T0" fmla="*/ 0 w 21600"/>
                  <a:gd name="T1" fmla="*/ 21600 h 21600"/>
                  <a:gd name="T2" fmla="*/ 2138 w 21600"/>
                  <a:gd name="T3" fmla="*/ 20680 h 21600"/>
                  <a:gd name="T4" fmla="*/ 4639 w 21600"/>
                  <a:gd name="T5" fmla="*/ 17131 h 21600"/>
                  <a:gd name="T6" fmla="*/ 7140 w 21600"/>
                  <a:gd name="T7" fmla="*/ 10997 h 21600"/>
                  <a:gd name="T8" fmla="*/ 8553 w 21600"/>
                  <a:gd name="T9" fmla="*/ 5564 h 21600"/>
                  <a:gd name="T10" fmla="*/ 9350 w 21600"/>
                  <a:gd name="T11" fmla="*/ 2585 h 21600"/>
                  <a:gd name="T12" fmla="*/ 10438 w 21600"/>
                  <a:gd name="T13" fmla="*/ 0 h 21600"/>
                  <a:gd name="T14" fmla="*/ 11742 w 21600"/>
                  <a:gd name="T15" fmla="*/ 2673 h 21600"/>
                  <a:gd name="T16" fmla="*/ 12503 w 21600"/>
                  <a:gd name="T17" fmla="*/ 5959 h 21600"/>
                  <a:gd name="T18" fmla="*/ 13591 w 21600"/>
                  <a:gd name="T19" fmla="*/ 10603 h 21600"/>
                  <a:gd name="T20" fmla="*/ 16164 w 21600"/>
                  <a:gd name="T21" fmla="*/ 17000 h 21600"/>
                  <a:gd name="T22" fmla="*/ 19317 w 21600"/>
                  <a:gd name="T23" fmla="*/ 20417 h 21600"/>
                  <a:gd name="T24" fmla="*/ 21600 w 21600"/>
                  <a:gd name="T25" fmla="*/ 2129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362" y="21469"/>
                      <a:pt x="1377" y="21425"/>
                      <a:pt x="2138" y="20680"/>
                    </a:cubicBezTo>
                    <a:cubicBezTo>
                      <a:pt x="2899" y="19935"/>
                      <a:pt x="3805" y="18752"/>
                      <a:pt x="4639" y="17131"/>
                    </a:cubicBezTo>
                    <a:cubicBezTo>
                      <a:pt x="5472" y="15510"/>
                      <a:pt x="6487" y="12925"/>
                      <a:pt x="7140" y="10997"/>
                    </a:cubicBezTo>
                    <a:cubicBezTo>
                      <a:pt x="7792" y="9069"/>
                      <a:pt x="8191" y="6966"/>
                      <a:pt x="8553" y="5564"/>
                    </a:cubicBezTo>
                    <a:cubicBezTo>
                      <a:pt x="8915" y="4162"/>
                      <a:pt x="9024" y="3505"/>
                      <a:pt x="9350" y="2585"/>
                    </a:cubicBezTo>
                    <a:cubicBezTo>
                      <a:pt x="9677" y="1665"/>
                      <a:pt x="10039" y="0"/>
                      <a:pt x="10438" y="0"/>
                    </a:cubicBezTo>
                    <a:cubicBezTo>
                      <a:pt x="10836" y="0"/>
                      <a:pt x="11416" y="1665"/>
                      <a:pt x="11742" y="2673"/>
                    </a:cubicBezTo>
                    <a:cubicBezTo>
                      <a:pt x="12068" y="3680"/>
                      <a:pt x="12213" y="4644"/>
                      <a:pt x="12503" y="5959"/>
                    </a:cubicBezTo>
                    <a:cubicBezTo>
                      <a:pt x="12793" y="7273"/>
                      <a:pt x="12975" y="8763"/>
                      <a:pt x="13591" y="10603"/>
                    </a:cubicBezTo>
                    <a:cubicBezTo>
                      <a:pt x="14207" y="12443"/>
                      <a:pt x="15221" y="15378"/>
                      <a:pt x="16164" y="17000"/>
                    </a:cubicBezTo>
                    <a:cubicBezTo>
                      <a:pt x="17106" y="18621"/>
                      <a:pt x="18411" y="19716"/>
                      <a:pt x="19317" y="20417"/>
                    </a:cubicBezTo>
                    <a:cubicBezTo>
                      <a:pt x="20223" y="21118"/>
                      <a:pt x="21129" y="21118"/>
                      <a:pt x="21600" y="21293"/>
                    </a:cubicBezTo>
                  </a:path>
                </a:pathLst>
              </a:custGeom>
              <a:noFill/>
              <a:ln w="31750" cap="flat">
                <a:solidFill>
                  <a:srgbClr val="D90B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6" name="Group 30"/>
            <p:cNvGrpSpPr>
              <a:grpSpLocks/>
            </p:cNvGrpSpPr>
            <p:nvPr/>
          </p:nvGrpSpPr>
          <p:grpSpPr bwMode="auto">
            <a:xfrm>
              <a:off x="2823" y="851"/>
              <a:ext cx="130" cy="209"/>
              <a:chOff x="0" y="0"/>
              <a:chExt cx="130" cy="208"/>
            </a:xfrm>
          </p:grpSpPr>
          <p:sp>
            <p:nvSpPr>
              <p:cNvPr id="39964" name="Freeform 28"/>
              <p:cNvSpPr>
                <a:spLocks/>
              </p:cNvSpPr>
              <p:nvPr/>
            </p:nvSpPr>
            <p:spPr bwMode="auto">
              <a:xfrm>
                <a:off x="0" y="0"/>
                <a:ext cx="130" cy="208"/>
              </a:xfrm>
              <a:custGeom>
                <a:avLst/>
                <a:gdLst>
                  <a:gd name="T0" fmla="*/ 429 w 19719"/>
                  <a:gd name="T1" fmla="+- 0 438 425"/>
                  <a:gd name="T2" fmla="*/ 438 h 20791"/>
                  <a:gd name="T3" fmla="*/ 19673 w 19719"/>
                  <a:gd name="T4" fmla="+- 0 10688 425"/>
                  <a:gd name="T5" fmla="*/ 10688 h 20791"/>
                  <a:gd name="T6" fmla="*/ 0 w 19719"/>
                  <a:gd name="T7" fmla="+- 0 21205 425"/>
                  <a:gd name="T8" fmla="*/ 21205 h 20791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</a:cxnLst>
                <a:rect l="0" t="0" r="r" b="b"/>
                <a:pathLst>
                  <a:path w="19719" h="20791">
                    <a:moveTo>
                      <a:pt x="429" y="13"/>
                    </a:moveTo>
                    <a:cubicBezTo>
                      <a:pt x="21600" y="-425"/>
                      <a:pt x="19673" y="10263"/>
                      <a:pt x="19673" y="10263"/>
                    </a:cubicBezTo>
                    <a:cubicBezTo>
                      <a:pt x="19673" y="10263"/>
                      <a:pt x="19914" y="21175"/>
                      <a:pt x="0" y="20780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65" name="Line 29"/>
              <p:cNvSpPr>
                <a:spLocks noChangeShapeType="1"/>
              </p:cNvSpPr>
              <p:nvPr/>
            </p:nvSpPr>
            <p:spPr bwMode="auto">
              <a:xfrm flipH="1">
                <a:off x="30" y="4"/>
                <a:ext cx="0" cy="204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9" name="Group 33"/>
            <p:cNvGrpSpPr>
              <a:grpSpLocks/>
            </p:cNvGrpSpPr>
            <p:nvPr/>
          </p:nvGrpSpPr>
          <p:grpSpPr bwMode="auto">
            <a:xfrm rot="-5400000">
              <a:off x="1980" y="73"/>
              <a:ext cx="131" cy="209"/>
              <a:chOff x="0" y="0"/>
              <a:chExt cx="130" cy="208"/>
            </a:xfrm>
          </p:grpSpPr>
          <p:sp>
            <p:nvSpPr>
              <p:cNvPr id="39967" name="Freeform 31"/>
              <p:cNvSpPr>
                <a:spLocks/>
              </p:cNvSpPr>
              <p:nvPr/>
            </p:nvSpPr>
            <p:spPr bwMode="auto">
              <a:xfrm>
                <a:off x="0" y="0"/>
                <a:ext cx="130" cy="208"/>
              </a:xfrm>
              <a:custGeom>
                <a:avLst/>
                <a:gdLst>
                  <a:gd name="T0" fmla="*/ 429 w 19719"/>
                  <a:gd name="T1" fmla="+- 0 438 425"/>
                  <a:gd name="T2" fmla="*/ 438 h 20791"/>
                  <a:gd name="T3" fmla="*/ 19673 w 19719"/>
                  <a:gd name="T4" fmla="+- 0 10688 425"/>
                  <a:gd name="T5" fmla="*/ 10688 h 20791"/>
                  <a:gd name="T6" fmla="*/ 0 w 19719"/>
                  <a:gd name="T7" fmla="+- 0 21205 425"/>
                  <a:gd name="T8" fmla="*/ 21205 h 20791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</a:cxnLst>
                <a:rect l="0" t="0" r="r" b="b"/>
                <a:pathLst>
                  <a:path w="19719" h="20791">
                    <a:moveTo>
                      <a:pt x="429" y="13"/>
                    </a:moveTo>
                    <a:cubicBezTo>
                      <a:pt x="21600" y="-425"/>
                      <a:pt x="19673" y="10263"/>
                      <a:pt x="19673" y="10263"/>
                    </a:cubicBezTo>
                    <a:cubicBezTo>
                      <a:pt x="19673" y="10263"/>
                      <a:pt x="19914" y="21175"/>
                      <a:pt x="0" y="20780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68" name="Line 32"/>
              <p:cNvSpPr>
                <a:spLocks noChangeShapeType="1"/>
              </p:cNvSpPr>
              <p:nvPr/>
            </p:nvSpPr>
            <p:spPr bwMode="auto">
              <a:xfrm flipH="1">
                <a:off x="30" y="4"/>
                <a:ext cx="0" cy="204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9970" name="Rectangle 34"/>
            <p:cNvSpPr>
              <a:spLocks/>
            </p:cNvSpPr>
            <p:nvPr/>
          </p:nvSpPr>
          <p:spPr bwMode="auto">
            <a:xfrm>
              <a:off x="1030" y="3090"/>
              <a:ext cx="1067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lnSpc>
                  <a:spcPts val="2325"/>
                </a:lnSpc>
              </a:pPr>
              <a:r>
                <a:rPr lang="en-US" dirty="0">
                  <a:solidFill>
                    <a:schemeClr val="tx1"/>
                  </a:solidFill>
                  <a:ea typeface="Calibri" charset="0"/>
                  <a:cs typeface="Calibri" charset="0"/>
                </a:rPr>
                <a:t>Source 2</a:t>
              </a:r>
            </a:p>
          </p:txBody>
        </p:sp>
        <p:sp>
          <p:nvSpPr>
            <p:cNvPr id="39971" name="AutoShape 35"/>
            <p:cNvSpPr>
              <a:spLocks/>
            </p:cNvSpPr>
            <p:nvPr/>
          </p:nvSpPr>
          <p:spPr bwMode="auto">
            <a:xfrm>
              <a:off x="0" y="1241"/>
              <a:ext cx="987" cy="232"/>
            </a:xfrm>
            <a:prstGeom prst="roundRect">
              <a:avLst>
                <a:gd name="adj" fmla="val 48620"/>
              </a:avLst>
            </a:prstGeom>
            <a:solidFill>
              <a:srgbClr val="FFFFFF"/>
            </a:solidFill>
            <a:ln w="38100" cap="flat">
              <a:solidFill>
                <a:srgbClr val="D90B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63500" dir="2700000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72" name="Rectangle 36"/>
            <p:cNvSpPr>
              <a:spLocks/>
            </p:cNvSpPr>
            <p:nvPr/>
          </p:nvSpPr>
          <p:spPr bwMode="auto">
            <a:xfrm>
              <a:off x="92" y="1244"/>
              <a:ext cx="881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lnSpc>
                  <a:spcPts val="2325"/>
                </a:lnSpc>
              </a:pPr>
              <a:r>
                <a:rPr lang="en-US" dirty="0">
                  <a:solidFill>
                    <a:schemeClr val="tx1"/>
                  </a:solidFill>
                  <a:ea typeface="Calibri" charset="0"/>
                  <a:cs typeface="Calibri" charset="0"/>
                </a:rPr>
                <a:t>Source 1</a:t>
              </a:r>
            </a:p>
          </p:txBody>
        </p:sp>
        <p:grpSp>
          <p:nvGrpSpPr>
            <p:cNvPr id="39977" name="Group 41"/>
            <p:cNvGrpSpPr>
              <a:grpSpLocks/>
            </p:cNvGrpSpPr>
            <p:nvPr/>
          </p:nvGrpSpPr>
          <p:grpSpPr bwMode="auto">
            <a:xfrm flipH="1">
              <a:off x="2040" y="1620"/>
              <a:ext cx="145" cy="461"/>
              <a:chOff x="0" y="0"/>
              <a:chExt cx="144" cy="461"/>
            </a:xfrm>
          </p:grpSpPr>
          <p:sp>
            <p:nvSpPr>
              <p:cNvPr id="39973" name="Freeform 37"/>
              <p:cNvSpPr>
                <a:spLocks/>
              </p:cNvSpPr>
              <p:nvPr/>
            </p:nvSpPr>
            <p:spPr bwMode="auto">
              <a:xfrm flipH="1">
                <a:off x="0" y="342"/>
                <a:ext cx="144" cy="119"/>
              </a:xfrm>
              <a:custGeom>
                <a:avLst/>
                <a:gdLst>
                  <a:gd name="T0" fmla="+- 0 420 414"/>
                  <a:gd name="T1" fmla="*/ T0 w 20841"/>
                  <a:gd name="T2" fmla="+- 0 20988 1248"/>
                  <a:gd name="T3" fmla="*/ 20988 h 19740"/>
                  <a:gd name="T4" fmla="+- 0 21251 414"/>
                  <a:gd name="T5" fmla="*/ T4 w 20841"/>
                  <a:gd name="T6" fmla="+- 0 10765 1248"/>
                  <a:gd name="T7" fmla="*/ 10765 h 19740"/>
                  <a:gd name="T8" fmla="+- 0 420 414"/>
                  <a:gd name="T9" fmla="*/ T8 w 20841"/>
                  <a:gd name="T10" fmla="+- 0 1248 1248"/>
                  <a:gd name="T11" fmla="*/ 1248 h 197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0841" h="19740">
                    <a:moveTo>
                      <a:pt x="6" y="19740"/>
                    </a:moveTo>
                    <a:cubicBezTo>
                      <a:pt x="-414" y="1297"/>
                      <a:pt x="21186" y="-1248"/>
                      <a:pt x="20837" y="9517"/>
                    </a:cubicBezTo>
                    <a:cubicBezTo>
                      <a:pt x="20487" y="20299"/>
                      <a:pt x="249" y="20352"/>
                      <a:pt x="6" y="0"/>
                    </a:cubicBezTo>
                  </a:path>
                </a:pathLst>
              </a:custGeom>
              <a:noFill/>
              <a:ln w="25400" cap="flat">
                <a:solidFill>
                  <a:srgbClr val="80808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74" name="Freeform 38"/>
              <p:cNvSpPr>
                <a:spLocks/>
              </p:cNvSpPr>
              <p:nvPr/>
            </p:nvSpPr>
            <p:spPr bwMode="auto">
              <a:xfrm flipH="1">
                <a:off x="0" y="228"/>
                <a:ext cx="144" cy="118"/>
              </a:xfrm>
              <a:custGeom>
                <a:avLst/>
                <a:gdLst>
                  <a:gd name="T0" fmla="+- 0 420 414"/>
                  <a:gd name="T1" fmla="*/ T0 w 20841"/>
                  <a:gd name="T2" fmla="+- 0 20988 1248"/>
                  <a:gd name="T3" fmla="*/ 20988 h 19740"/>
                  <a:gd name="T4" fmla="+- 0 21251 414"/>
                  <a:gd name="T5" fmla="*/ T4 w 20841"/>
                  <a:gd name="T6" fmla="+- 0 10765 1248"/>
                  <a:gd name="T7" fmla="*/ 10765 h 19740"/>
                  <a:gd name="T8" fmla="+- 0 420 414"/>
                  <a:gd name="T9" fmla="*/ T8 w 20841"/>
                  <a:gd name="T10" fmla="+- 0 1248 1248"/>
                  <a:gd name="T11" fmla="*/ 1248 h 197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0841" h="19740">
                    <a:moveTo>
                      <a:pt x="6" y="19740"/>
                    </a:moveTo>
                    <a:cubicBezTo>
                      <a:pt x="-414" y="1297"/>
                      <a:pt x="21186" y="-1248"/>
                      <a:pt x="20837" y="9517"/>
                    </a:cubicBezTo>
                    <a:cubicBezTo>
                      <a:pt x="20487" y="20299"/>
                      <a:pt x="249" y="20352"/>
                      <a:pt x="6" y="0"/>
                    </a:cubicBezTo>
                  </a:path>
                </a:pathLst>
              </a:custGeom>
              <a:noFill/>
              <a:ln w="25400" cap="flat">
                <a:solidFill>
                  <a:srgbClr val="80808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75" name="Freeform 39"/>
              <p:cNvSpPr>
                <a:spLocks/>
              </p:cNvSpPr>
              <p:nvPr/>
            </p:nvSpPr>
            <p:spPr bwMode="auto">
              <a:xfrm flipH="1">
                <a:off x="0" y="114"/>
                <a:ext cx="144" cy="118"/>
              </a:xfrm>
              <a:custGeom>
                <a:avLst/>
                <a:gdLst>
                  <a:gd name="T0" fmla="+- 0 420 414"/>
                  <a:gd name="T1" fmla="*/ T0 w 20841"/>
                  <a:gd name="T2" fmla="+- 0 20988 1248"/>
                  <a:gd name="T3" fmla="*/ 20988 h 19740"/>
                  <a:gd name="T4" fmla="+- 0 21251 414"/>
                  <a:gd name="T5" fmla="*/ T4 w 20841"/>
                  <a:gd name="T6" fmla="+- 0 10765 1248"/>
                  <a:gd name="T7" fmla="*/ 10765 h 19740"/>
                  <a:gd name="T8" fmla="+- 0 420 414"/>
                  <a:gd name="T9" fmla="*/ T8 w 20841"/>
                  <a:gd name="T10" fmla="+- 0 1248 1248"/>
                  <a:gd name="T11" fmla="*/ 1248 h 197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0841" h="19740">
                    <a:moveTo>
                      <a:pt x="6" y="19740"/>
                    </a:moveTo>
                    <a:cubicBezTo>
                      <a:pt x="-414" y="1297"/>
                      <a:pt x="21186" y="-1248"/>
                      <a:pt x="20837" y="9517"/>
                    </a:cubicBezTo>
                    <a:cubicBezTo>
                      <a:pt x="20487" y="20299"/>
                      <a:pt x="249" y="20352"/>
                      <a:pt x="6" y="0"/>
                    </a:cubicBezTo>
                  </a:path>
                </a:pathLst>
              </a:custGeom>
              <a:noFill/>
              <a:ln w="25400" cap="flat">
                <a:solidFill>
                  <a:srgbClr val="80808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76" name="Freeform 40"/>
              <p:cNvSpPr>
                <a:spLocks/>
              </p:cNvSpPr>
              <p:nvPr/>
            </p:nvSpPr>
            <p:spPr bwMode="auto">
              <a:xfrm flipH="1">
                <a:off x="0" y="0"/>
                <a:ext cx="144" cy="118"/>
              </a:xfrm>
              <a:custGeom>
                <a:avLst/>
                <a:gdLst>
                  <a:gd name="T0" fmla="+- 0 420 414"/>
                  <a:gd name="T1" fmla="*/ T0 w 20841"/>
                  <a:gd name="T2" fmla="+- 0 20988 1248"/>
                  <a:gd name="T3" fmla="*/ 20988 h 19740"/>
                  <a:gd name="T4" fmla="+- 0 21251 414"/>
                  <a:gd name="T5" fmla="*/ T4 w 20841"/>
                  <a:gd name="T6" fmla="+- 0 10765 1248"/>
                  <a:gd name="T7" fmla="*/ 10765 h 19740"/>
                  <a:gd name="T8" fmla="+- 0 420 414"/>
                  <a:gd name="T9" fmla="*/ T8 w 20841"/>
                  <a:gd name="T10" fmla="+- 0 1248 1248"/>
                  <a:gd name="T11" fmla="*/ 1248 h 197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0841" h="19740">
                    <a:moveTo>
                      <a:pt x="6" y="19740"/>
                    </a:moveTo>
                    <a:cubicBezTo>
                      <a:pt x="-414" y="1297"/>
                      <a:pt x="21186" y="-1248"/>
                      <a:pt x="20837" y="9517"/>
                    </a:cubicBezTo>
                    <a:cubicBezTo>
                      <a:pt x="20487" y="20299"/>
                      <a:pt x="249" y="20352"/>
                      <a:pt x="6" y="0"/>
                    </a:cubicBezTo>
                  </a:path>
                </a:pathLst>
              </a:custGeom>
              <a:noFill/>
              <a:ln w="25400" cap="flat">
                <a:solidFill>
                  <a:srgbClr val="80808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9978" name="Rectangle 42"/>
            <p:cNvSpPr>
              <a:spLocks/>
            </p:cNvSpPr>
            <p:nvPr/>
          </p:nvSpPr>
          <p:spPr bwMode="auto">
            <a:xfrm rot="13500001" flipH="1">
              <a:off x="2022" y="177"/>
              <a:ext cx="47" cy="1553"/>
            </a:xfrm>
            <a:prstGeom prst="rect">
              <a:avLst/>
            </a:prstGeom>
            <a:gradFill rotWithShape="0">
              <a:gsLst>
                <a:gs pos="0">
                  <a:srgbClr val="66CCFF">
                    <a:alpha val="53999"/>
                  </a:srgbClr>
                </a:gs>
                <a:gs pos="57382">
                  <a:srgbClr val="0080FF">
                    <a:alpha val="53999"/>
                  </a:srgbClr>
                </a:gs>
                <a:gs pos="83586">
                  <a:srgbClr val="2363AB">
                    <a:alpha val="53999"/>
                  </a:srgbClr>
                </a:gs>
                <a:gs pos="96150">
                  <a:srgbClr val="464658">
                    <a:alpha val="53999"/>
                  </a:srgbClr>
                </a:gs>
                <a:gs pos="100000">
                  <a:srgbClr val="464658">
                    <a:alpha val="53999"/>
                  </a:srgbClr>
                </a:gs>
              </a:gsLst>
              <a:lin ang="0" scaled="1"/>
            </a:gradFill>
            <a:ln>
              <a:noFill/>
            </a:ln>
            <a:effectLst>
              <a:outerShdw blurRad="38100" dist="63500" dir="2700000" algn="ctr" rotWithShape="0">
                <a:schemeClr val="bg2"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53999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79" name="Freeform 43"/>
            <p:cNvSpPr>
              <a:spLocks/>
            </p:cNvSpPr>
            <p:nvPr/>
          </p:nvSpPr>
          <p:spPr bwMode="auto">
            <a:xfrm>
              <a:off x="2047" y="0"/>
              <a:ext cx="180" cy="117"/>
            </a:xfrm>
            <a:custGeom>
              <a:avLst/>
              <a:gdLst>
                <a:gd name="T0" fmla="*/ 0 w 21600"/>
                <a:gd name="T1" fmla="+- 0 21600 336"/>
                <a:gd name="T2" fmla="*/ 21600 h 21264"/>
                <a:gd name="T3" fmla="*/ 21600 w 21600"/>
                <a:gd name="T4" fmla="+- 0 345 336"/>
                <a:gd name="T5" fmla="*/ 345 h 2126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</a:cxnLst>
              <a:rect l="0" t="0" r="r" b="b"/>
              <a:pathLst>
                <a:path w="21600" h="21264">
                  <a:moveTo>
                    <a:pt x="0" y="21264"/>
                  </a:moveTo>
                  <a:cubicBezTo>
                    <a:pt x="0" y="10046"/>
                    <a:pt x="12057" y="-336"/>
                    <a:pt x="21600" y="9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80" name="Freeform 44"/>
            <p:cNvSpPr>
              <a:spLocks/>
            </p:cNvSpPr>
            <p:nvPr/>
          </p:nvSpPr>
          <p:spPr bwMode="auto">
            <a:xfrm rot="10800000">
              <a:off x="2961" y="837"/>
              <a:ext cx="180" cy="118"/>
            </a:xfrm>
            <a:custGeom>
              <a:avLst/>
              <a:gdLst>
                <a:gd name="T0" fmla="*/ 0 w 21600"/>
                <a:gd name="T1" fmla="+- 0 21600 336"/>
                <a:gd name="T2" fmla="*/ 21600 h 21264"/>
                <a:gd name="T3" fmla="*/ 21600 w 21600"/>
                <a:gd name="T4" fmla="+- 0 345 336"/>
                <a:gd name="T5" fmla="*/ 345 h 2126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</a:cxnLst>
              <a:rect l="0" t="0" r="r" b="b"/>
              <a:pathLst>
                <a:path w="21600" h="21264">
                  <a:moveTo>
                    <a:pt x="0" y="21264"/>
                  </a:moveTo>
                  <a:cubicBezTo>
                    <a:pt x="0" y="10046"/>
                    <a:pt x="12057" y="-336"/>
                    <a:pt x="21600" y="9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81" name="AutoShape 45"/>
            <p:cNvSpPr>
              <a:spLocks/>
            </p:cNvSpPr>
            <p:nvPr/>
          </p:nvSpPr>
          <p:spPr bwMode="auto">
            <a:xfrm>
              <a:off x="2243" y="1694"/>
              <a:ext cx="876" cy="261"/>
            </a:xfrm>
            <a:prstGeom prst="roundRect">
              <a:avLst>
                <a:gd name="adj" fmla="val 48620"/>
              </a:avLst>
            </a:prstGeom>
            <a:solidFill>
              <a:srgbClr val="FFFFFF"/>
            </a:solidFill>
            <a:ln w="38100" cap="flat">
              <a:solidFill>
                <a:srgbClr val="80808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38100" dist="63500" dir="2700000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82" name="Rectangle 46"/>
            <p:cNvSpPr>
              <a:spLocks/>
            </p:cNvSpPr>
            <p:nvPr/>
          </p:nvSpPr>
          <p:spPr bwMode="auto">
            <a:xfrm>
              <a:off x="2320" y="1714"/>
              <a:ext cx="76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lnSpc>
                  <a:spcPts val="2325"/>
                </a:lnSpc>
              </a:pPr>
              <a:r>
                <a:rPr lang="en-US" dirty="0">
                  <a:solidFill>
                    <a:schemeClr val="tx1"/>
                  </a:solidFill>
                  <a:ea typeface="Calibri" charset="0"/>
                  <a:cs typeface="Calibri" charset="0"/>
                </a:rPr>
                <a:t>Delay </a:t>
              </a:r>
            </a:p>
          </p:txBody>
        </p:sp>
        <p:pic>
          <p:nvPicPr>
            <p:cNvPr id="39983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" y="1789"/>
              <a:ext cx="120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84" name="Picture 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" y="470"/>
              <a:ext cx="169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85" name="Line 49"/>
            <p:cNvSpPr>
              <a:spLocks noChangeShapeType="1"/>
            </p:cNvSpPr>
            <p:nvPr/>
          </p:nvSpPr>
          <p:spPr bwMode="auto">
            <a:xfrm>
              <a:off x="390" y="639"/>
              <a:ext cx="561" cy="0"/>
            </a:xfrm>
            <a:prstGeom prst="line">
              <a:avLst/>
            </a:prstGeom>
            <a:noFill/>
            <a:ln w="25400" cap="flat">
              <a:solidFill>
                <a:srgbClr val="343434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9988" name="Group 52"/>
            <p:cNvGrpSpPr>
              <a:grpSpLocks/>
            </p:cNvGrpSpPr>
            <p:nvPr/>
          </p:nvGrpSpPr>
          <p:grpSpPr bwMode="auto">
            <a:xfrm>
              <a:off x="1462" y="824"/>
              <a:ext cx="217" cy="230"/>
              <a:chOff x="0" y="0"/>
              <a:chExt cx="216" cy="229"/>
            </a:xfrm>
          </p:grpSpPr>
          <p:sp>
            <p:nvSpPr>
              <p:cNvPr id="39986" name="Oval 50"/>
              <p:cNvSpPr>
                <a:spLocks/>
              </p:cNvSpPr>
              <p:nvPr/>
            </p:nvSpPr>
            <p:spPr bwMode="auto">
              <a:xfrm>
                <a:off x="0" y="12"/>
                <a:ext cx="216" cy="21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87" name="Rectangle 51"/>
              <p:cNvSpPr>
                <a:spLocks/>
              </p:cNvSpPr>
              <p:nvPr/>
            </p:nvSpPr>
            <p:spPr bwMode="auto">
              <a:xfrm>
                <a:off x="39" y="0"/>
                <a:ext cx="14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ea typeface="Calibri" charset="0"/>
                    <a:cs typeface="Calibri" charset="0"/>
                  </a:rPr>
                  <a:t>1</a:t>
                </a:r>
              </a:p>
            </p:txBody>
          </p:sp>
        </p:grpSp>
        <p:grpSp>
          <p:nvGrpSpPr>
            <p:cNvPr id="39991" name="Group 55"/>
            <p:cNvGrpSpPr>
              <a:grpSpLocks/>
            </p:cNvGrpSpPr>
            <p:nvPr/>
          </p:nvGrpSpPr>
          <p:grpSpPr bwMode="auto">
            <a:xfrm>
              <a:off x="1944" y="1294"/>
              <a:ext cx="216" cy="230"/>
              <a:chOff x="0" y="0"/>
              <a:chExt cx="216" cy="229"/>
            </a:xfrm>
          </p:grpSpPr>
          <p:sp>
            <p:nvSpPr>
              <p:cNvPr id="39989" name="Oval 53"/>
              <p:cNvSpPr>
                <a:spLocks/>
              </p:cNvSpPr>
              <p:nvPr/>
            </p:nvSpPr>
            <p:spPr bwMode="auto">
              <a:xfrm>
                <a:off x="0" y="12"/>
                <a:ext cx="216" cy="21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90" name="Rectangle 54"/>
              <p:cNvSpPr>
                <a:spLocks/>
              </p:cNvSpPr>
              <p:nvPr/>
            </p:nvSpPr>
            <p:spPr bwMode="auto">
              <a:xfrm>
                <a:off x="39" y="0"/>
                <a:ext cx="14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ea typeface="Calibri" charset="0"/>
                    <a:cs typeface="Calibri" charset="0"/>
                  </a:rPr>
                  <a:t>2</a:t>
                </a:r>
              </a:p>
            </p:txBody>
          </p:sp>
        </p:grpSp>
        <p:grpSp>
          <p:nvGrpSpPr>
            <p:cNvPr id="39994" name="Group 58"/>
            <p:cNvGrpSpPr>
              <a:grpSpLocks/>
            </p:cNvGrpSpPr>
            <p:nvPr/>
          </p:nvGrpSpPr>
          <p:grpSpPr bwMode="auto">
            <a:xfrm>
              <a:off x="1944" y="385"/>
              <a:ext cx="216" cy="230"/>
              <a:chOff x="0" y="0"/>
              <a:chExt cx="216" cy="229"/>
            </a:xfrm>
          </p:grpSpPr>
          <p:sp>
            <p:nvSpPr>
              <p:cNvPr id="39992" name="Oval 56"/>
              <p:cNvSpPr>
                <a:spLocks/>
              </p:cNvSpPr>
              <p:nvPr/>
            </p:nvSpPr>
            <p:spPr bwMode="auto">
              <a:xfrm>
                <a:off x="0" y="12"/>
                <a:ext cx="216" cy="21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93" name="Rectangle 57"/>
              <p:cNvSpPr>
                <a:spLocks/>
              </p:cNvSpPr>
              <p:nvPr/>
            </p:nvSpPr>
            <p:spPr bwMode="auto">
              <a:xfrm>
                <a:off x="39" y="0"/>
                <a:ext cx="14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ea typeface="Calibri" charset="0"/>
                    <a:cs typeface="Calibri" charset="0"/>
                  </a:rPr>
                  <a:t>3</a:t>
                </a:r>
              </a:p>
            </p:txBody>
          </p:sp>
        </p:grpSp>
        <p:grpSp>
          <p:nvGrpSpPr>
            <p:cNvPr id="39997" name="Group 61"/>
            <p:cNvGrpSpPr>
              <a:grpSpLocks/>
            </p:cNvGrpSpPr>
            <p:nvPr/>
          </p:nvGrpSpPr>
          <p:grpSpPr bwMode="auto">
            <a:xfrm>
              <a:off x="2395" y="824"/>
              <a:ext cx="217" cy="230"/>
              <a:chOff x="0" y="0"/>
              <a:chExt cx="216" cy="229"/>
            </a:xfrm>
          </p:grpSpPr>
          <p:sp>
            <p:nvSpPr>
              <p:cNvPr id="39995" name="Oval 59"/>
              <p:cNvSpPr>
                <a:spLocks/>
              </p:cNvSpPr>
              <p:nvPr/>
            </p:nvSpPr>
            <p:spPr bwMode="auto">
              <a:xfrm>
                <a:off x="0" y="12"/>
                <a:ext cx="216" cy="21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44FE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38100" dist="63500" dir="2700000" algn="ctr" rotWithShape="0">
                  <a:schemeClr val="bg2">
                    <a:alpha val="39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96" name="Rectangle 60"/>
              <p:cNvSpPr>
                <a:spLocks/>
              </p:cNvSpPr>
              <p:nvPr/>
            </p:nvSpPr>
            <p:spPr bwMode="auto">
              <a:xfrm>
                <a:off x="39" y="0"/>
                <a:ext cx="14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ea typeface="Calibri" charset="0"/>
                    <a:cs typeface="Calibri" charset="0"/>
                  </a:rPr>
                  <a:t>4</a:t>
                </a:r>
              </a:p>
            </p:txBody>
          </p:sp>
        </p:grpSp>
      </p:grpSp>
      <p:pic>
        <p:nvPicPr>
          <p:cNvPr id="40002" name="Picture 6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86" y="1248485"/>
            <a:ext cx="39374" cy="428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004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56" y="1259557"/>
            <a:ext cx="5354770" cy="439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005" name="AutoShape 69"/>
          <p:cNvSpPr>
            <a:spLocks/>
          </p:cNvSpPr>
          <p:nvPr/>
        </p:nvSpPr>
        <p:spPr bwMode="auto">
          <a:xfrm>
            <a:off x="7794399" y="4035376"/>
            <a:ext cx="947420" cy="302682"/>
          </a:xfrm>
          <a:prstGeom prst="roundRect">
            <a:avLst>
              <a:gd name="adj" fmla="val 48620"/>
            </a:avLst>
          </a:prstGeom>
          <a:solidFill>
            <a:srgbClr val="FFFFFF"/>
          </a:solidFill>
          <a:ln w="381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63500" dir="2700000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006" name="Rectangle 70"/>
          <p:cNvSpPr>
            <a:spLocks/>
          </p:cNvSpPr>
          <p:nvPr/>
        </p:nvSpPr>
        <p:spPr bwMode="auto">
          <a:xfrm>
            <a:off x="7873146" y="4041870"/>
            <a:ext cx="846526" cy="27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2325"/>
              </a:lnSpc>
            </a:pPr>
            <a:r>
              <a:rPr lang="en-US" sz="1543" dirty="0">
                <a:ea typeface="Calibri" charset="0"/>
                <a:cs typeface="Calibri" charset="0"/>
              </a:rPr>
              <a:t>Source 2</a:t>
            </a:r>
          </a:p>
        </p:txBody>
      </p:sp>
      <p:sp>
        <p:nvSpPr>
          <p:cNvPr id="40007" name="AutoShape 71"/>
          <p:cNvSpPr>
            <a:spLocks/>
          </p:cNvSpPr>
          <p:nvPr/>
        </p:nvSpPr>
        <p:spPr bwMode="auto">
          <a:xfrm>
            <a:off x="5697770" y="2608094"/>
            <a:ext cx="947420" cy="302682"/>
          </a:xfrm>
          <a:prstGeom prst="roundRect">
            <a:avLst>
              <a:gd name="adj" fmla="val 48620"/>
            </a:avLst>
          </a:prstGeom>
          <a:solidFill>
            <a:srgbClr val="FFFFFF"/>
          </a:solidFill>
          <a:ln w="381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63500" dir="2700000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008" name="Rectangle 72"/>
          <p:cNvSpPr>
            <a:spLocks/>
          </p:cNvSpPr>
          <p:nvPr/>
        </p:nvSpPr>
        <p:spPr bwMode="auto">
          <a:xfrm>
            <a:off x="5789607" y="2614587"/>
            <a:ext cx="846526" cy="27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2325"/>
              </a:lnSpc>
            </a:pPr>
            <a:r>
              <a:rPr lang="en-US" sz="1543" dirty="0">
                <a:ea typeface="Calibri" charset="0"/>
                <a:cs typeface="Calibri" charset="0"/>
              </a:rPr>
              <a:t>Source 1</a:t>
            </a:r>
          </a:p>
        </p:txBody>
      </p:sp>
      <p:pic>
        <p:nvPicPr>
          <p:cNvPr id="67" name="Picture 9" descr="F:\photo\gf_s434_2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0346" y="5724053"/>
            <a:ext cx="2152320" cy="1614240"/>
          </a:xfrm>
          <a:prstGeom prst="rect">
            <a:avLst/>
          </a:prstGeom>
          <a:noFill/>
        </p:spPr>
      </p:pic>
      <p:sp>
        <p:nvSpPr>
          <p:cNvPr id="68" name="Ellipse 67"/>
          <p:cNvSpPr/>
          <p:nvPr/>
        </p:nvSpPr>
        <p:spPr>
          <a:xfrm>
            <a:off x="5976416" y="2967391"/>
            <a:ext cx="537528" cy="5604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/>
          <p:cNvCxnSpPr>
            <a:stCxn id="68" idx="2"/>
          </p:cNvCxnSpPr>
          <p:nvPr/>
        </p:nvCxnSpPr>
        <p:spPr>
          <a:xfrm flipH="1">
            <a:off x="4336923" y="3247610"/>
            <a:ext cx="1639493" cy="247644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>
            <a:stCxn id="68" idx="6"/>
          </p:cNvCxnSpPr>
          <p:nvPr/>
        </p:nvCxnSpPr>
        <p:spPr>
          <a:xfrm flipH="1">
            <a:off x="6442503" y="3247610"/>
            <a:ext cx="71441" cy="250152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539681" y="5408801"/>
            <a:ext cx="17277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Boite quantique</a:t>
            </a:r>
            <a:endParaRPr lang="fr-FR" sz="1800" dirty="0" smtClean="0"/>
          </a:p>
          <a:p>
            <a:r>
              <a:rPr lang="fr-FR" sz="1800" dirty="0" smtClean="0"/>
              <a:t>=</a:t>
            </a:r>
            <a:r>
              <a:rPr lang="fr-FR" sz="1800" dirty="0" smtClean="0"/>
              <a:t>atome artificiel</a:t>
            </a:r>
            <a:endParaRPr lang="fr-FR" sz="1800" dirty="0"/>
          </a:p>
        </p:txBody>
      </p:sp>
      <p:sp>
        <p:nvSpPr>
          <p:cNvPr id="69" name="ZoneTexte 68"/>
          <p:cNvSpPr txBox="1"/>
          <p:nvPr/>
        </p:nvSpPr>
        <p:spPr bwMode="auto">
          <a:xfrm>
            <a:off x="798345" y="-72183"/>
            <a:ext cx="9291125" cy="10418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85" dirty="0" err="1" smtClean="0">
                <a:solidFill>
                  <a:schemeClr val="bg1">
                    <a:lumMod val="95000"/>
                  </a:schemeClr>
                </a:solidFill>
              </a:rPr>
              <a:t>Interféromètre</a:t>
            </a:r>
            <a:r>
              <a:rPr lang="en-US" sz="3085" dirty="0" smtClean="0">
                <a:solidFill>
                  <a:schemeClr val="bg1">
                    <a:lumMod val="95000"/>
                  </a:schemeClr>
                </a:solidFill>
              </a:rPr>
              <a:t> à </a:t>
            </a:r>
            <a:r>
              <a:rPr lang="en-US" sz="3085" dirty="0" err="1" smtClean="0">
                <a:solidFill>
                  <a:schemeClr val="bg1">
                    <a:lumMod val="95000"/>
                  </a:schemeClr>
                </a:solidFill>
              </a:rPr>
              <a:t>deux</a:t>
            </a:r>
            <a:r>
              <a:rPr lang="en-US" sz="3085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085" dirty="0" err="1" smtClean="0">
                <a:solidFill>
                  <a:schemeClr val="bg1">
                    <a:lumMod val="95000"/>
                  </a:schemeClr>
                </a:solidFill>
              </a:rPr>
              <a:t>particules</a:t>
            </a:r>
            <a:r>
              <a:rPr lang="en-US" sz="3085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</a:p>
          <a:p>
            <a:pPr algn="ctr">
              <a:defRPr/>
            </a:pPr>
            <a:r>
              <a:rPr lang="en-US" sz="3085" dirty="0" err="1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en-US" sz="3085" dirty="0" err="1" smtClean="0">
                <a:solidFill>
                  <a:schemeClr val="bg1">
                    <a:lumMod val="95000"/>
                  </a:schemeClr>
                </a:solidFill>
              </a:rPr>
              <a:t>’experience</a:t>
            </a:r>
            <a:r>
              <a:rPr lang="en-US" sz="3085" dirty="0" smtClean="0">
                <a:solidFill>
                  <a:schemeClr val="bg1">
                    <a:lumMod val="95000"/>
                  </a:schemeClr>
                </a:solidFill>
              </a:rPr>
              <a:t> HOM </a:t>
            </a:r>
            <a:r>
              <a:rPr lang="en-US" sz="3085" dirty="0" err="1" smtClean="0">
                <a:solidFill>
                  <a:schemeClr val="bg1">
                    <a:lumMod val="95000"/>
                  </a:schemeClr>
                </a:solidFill>
              </a:rPr>
              <a:t>électronique</a:t>
            </a:r>
            <a:endParaRPr lang="fr-FR" sz="3085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46" y="6658578"/>
            <a:ext cx="5038725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4971" indent="-314971"/>
            <a:r>
              <a:rPr lang="en-US" sz="2000" dirty="0" smtClean="0">
                <a:latin typeface="Calibri Bold" charset="0"/>
                <a:cs typeface="Calibri Bold" charset="0"/>
                <a:sym typeface="Calibri Bold" charset="0"/>
              </a:rPr>
              <a:t>Photons </a:t>
            </a:r>
            <a:r>
              <a:rPr lang="en-US" sz="2000" dirty="0">
                <a:latin typeface="Calibri Bold" charset="0"/>
                <a:cs typeface="Calibri Bold" charset="0"/>
                <a:sym typeface="Calibri Bold" charset="0"/>
              </a:rPr>
              <a:t>:</a:t>
            </a:r>
          </a:p>
          <a:p>
            <a:pPr marL="314971" indent="-314971"/>
            <a:r>
              <a:rPr lang="en-US" sz="1800" dirty="0">
                <a:cs typeface="Calibri" charset="0"/>
              </a:rPr>
              <a:t>C. Hong </a:t>
            </a:r>
            <a:r>
              <a:rPr lang="en-US" sz="1800" dirty="0">
                <a:latin typeface="Calibri Italic" charset="0"/>
                <a:cs typeface="Calibri Italic" charset="0"/>
                <a:sym typeface="Calibri Italic" charset="0"/>
              </a:rPr>
              <a:t>et al.,</a:t>
            </a:r>
            <a:r>
              <a:rPr lang="en-US" sz="1800" dirty="0">
                <a:cs typeface="Calibri" charset="0"/>
              </a:rPr>
              <a:t> PRL </a:t>
            </a:r>
            <a:r>
              <a:rPr lang="en-US" sz="1800" dirty="0">
                <a:latin typeface="Calibri Bold" charset="0"/>
                <a:cs typeface="Calibri Bold" charset="0"/>
                <a:sym typeface="Calibri Bold" charset="0"/>
              </a:rPr>
              <a:t>59</a:t>
            </a:r>
            <a:r>
              <a:rPr lang="en-US" sz="1800" dirty="0">
                <a:cs typeface="Calibri" charset="0"/>
              </a:rPr>
              <a:t>(18), 2044 (1987)</a:t>
            </a:r>
            <a:endParaRPr lang="en-US" sz="1800" dirty="0">
              <a:cs typeface="Calibri" charset="0"/>
            </a:endParaRPr>
          </a:p>
        </p:txBody>
      </p:sp>
      <p:grpSp>
        <p:nvGrpSpPr>
          <p:cNvPr id="70" name="Group 50"/>
          <p:cNvGrpSpPr>
            <a:grpSpLocks/>
          </p:cNvGrpSpPr>
          <p:nvPr/>
        </p:nvGrpSpPr>
        <p:grpSpPr bwMode="auto">
          <a:xfrm>
            <a:off x="7504260" y="5871624"/>
            <a:ext cx="1527697" cy="1573908"/>
            <a:chOff x="489" y="0"/>
            <a:chExt cx="951" cy="1334"/>
          </a:xfrm>
        </p:grpSpPr>
        <p:sp>
          <p:nvSpPr>
            <p:cNvPr id="71" name="Line 8"/>
            <p:cNvSpPr>
              <a:spLocks noChangeShapeType="1"/>
            </p:cNvSpPr>
            <p:nvPr/>
          </p:nvSpPr>
          <p:spPr bwMode="auto">
            <a:xfrm>
              <a:off x="869" y="7"/>
              <a:ext cx="84" cy="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3" name="Line 9"/>
            <p:cNvSpPr>
              <a:spLocks noChangeShapeType="1"/>
            </p:cNvSpPr>
            <p:nvPr/>
          </p:nvSpPr>
          <p:spPr bwMode="auto">
            <a:xfrm>
              <a:off x="1175" y="1334"/>
              <a:ext cx="3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25400" dir="5160109" algn="ctr" rotWithShape="0">
                <a:schemeClr val="bg2">
                  <a:alpha val="59999"/>
                </a:schemeClr>
              </a:outerShdw>
            </a:effec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4" name="Line 10"/>
            <p:cNvSpPr>
              <a:spLocks noChangeShapeType="1"/>
            </p:cNvSpPr>
            <p:nvPr/>
          </p:nvSpPr>
          <p:spPr bwMode="auto">
            <a:xfrm>
              <a:off x="866" y="346"/>
              <a:ext cx="555" cy="0"/>
            </a:xfrm>
            <a:prstGeom prst="line">
              <a:avLst/>
            </a:prstGeom>
            <a:noFill/>
            <a:ln w="25400" cap="flat">
              <a:solidFill>
                <a:srgbClr val="000080"/>
              </a:solidFill>
              <a:prstDash val="lgDash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6" name="Line 11"/>
            <p:cNvSpPr>
              <a:spLocks noChangeShapeType="1"/>
            </p:cNvSpPr>
            <p:nvPr/>
          </p:nvSpPr>
          <p:spPr bwMode="auto">
            <a:xfrm rot="10800000" flipH="1">
              <a:off x="1431" y="0"/>
              <a:ext cx="0" cy="82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7" name="Line 12"/>
            <p:cNvSpPr>
              <a:spLocks noChangeShapeType="1"/>
            </p:cNvSpPr>
            <p:nvPr/>
          </p:nvSpPr>
          <p:spPr bwMode="auto">
            <a:xfrm>
              <a:off x="947" y="833"/>
              <a:ext cx="49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8" name="Rectangle 13"/>
            <p:cNvSpPr>
              <a:spLocks/>
            </p:cNvSpPr>
            <p:nvPr/>
          </p:nvSpPr>
          <p:spPr bwMode="auto">
            <a:xfrm>
              <a:off x="514" y="346"/>
              <a:ext cx="358" cy="216"/>
            </a:xfrm>
            <a:prstGeom prst="rect">
              <a:avLst/>
            </a:prstGeom>
            <a:gradFill rotWithShape="0">
              <a:gsLst>
                <a:gs pos="0">
                  <a:srgbClr val="66FFFF">
                    <a:alpha val="50000"/>
                  </a:srgbClr>
                </a:gs>
                <a:gs pos="100000">
                  <a:srgbClr val="0080FF">
                    <a:alpha val="75000"/>
                  </a:srgbClr>
                </a:gs>
              </a:gsLst>
              <a:lin ang="540000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9" name="Line 14"/>
            <p:cNvSpPr>
              <a:spLocks noChangeShapeType="1"/>
            </p:cNvSpPr>
            <p:nvPr/>
          </p:nvSpPr>
          <p:spPr bwMode="auto">
            <a:xfrm rot="10800000" flipH="1">
              <a:off x="872" y="0"/>
              <a:ext cx="0" cy="55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0" name="Line 15"/>
            <p:cNvSpPr>
              <a:spLocks noChangeShapeType="1"/>
            </p:cNvSpPr>
            <p:nvPr/>
          </p:nvSpPr>
          <p:spPr bwMode="auto">
            <a:xfrm flipV="1">
              <a:off x="489" y="556"/>
              <a:ext cx="387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1" name="Rectangle 16"/>
            <p:cNvSpPr>
              <a:spLocks/>
            </p:cNvSpPr>
            <p:nvPr/>
          </p:nvSpPr>
          <p:spPr bwMode="auto">
            <a:xfrm>
              <a:off x="506" y="346"/>
              <a:ext cx="317" cy="222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2" name="Rectangle 17"/>
            <p:cNvSpPr>
              <a:spLocks/>
            </p:cNvSpPr>
            <p:nvPr/>
          </p:nvSpPr>
          <p:spPr bwMode="auto">
            <a:xfrm rot="10800000" flipH="1">
              <a:off x="953" y="492"/>
              <a:ext cx="468" cy="335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3" name="Oval 18"/>
            <p:cNvSpPr>
              <a:spLocks/>
            </p:cNvSpPr>
            <p:nvPr/>
          </p:nvSpPr>
          <p:spPr bwMode="auto">
            <a:xfrm>
              <a:off x="1073" y="935"/>
              <a:ext cx="228" cy="228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4" name="Line 19"/>
            <p:cNvSpPr>
              <a:spLocks noChangeShapeType="1"/>
            </p:cNvSpPr>
            <p:nvPr/>
          </p:nvSpPr>
          <p:spPr bwMode="auto">
            <a:xfrm flipH="1">
              <a:off x="1189" y="833"/>
              <a:ext cx="0" cy="10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5" name="Line 20"/>
            <p:cNvSpPr>
              <a:spLocks noChangeShapeType="1"/>
            </p:cNvSpPr>
            <p:nvPr/>
          </p:nvSpPr>
          <p:spPr bwMode="auto">
            <a:xfrm flipH="1">
              <a:off x="1189" y="1175"/>
              <a:ext cx="0" cy="10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6" name="Line 21"/>
            <p:cNvSpPr>
              <a:spLocks noChangeShapeType="1"/>
            </p:cNvSpPr>
            <p:nvPr/>
          </p:nvSpPr>
          <p:spPr bwMode="auto">
            <a:xfrm>
              <a:off x="1139" y="1276"/>
              <a:ext cx="101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25400" dir="5160109" algn="ctr" rotWithShape="0">
                <a:schemeClr val="bg2">
                  <a:alpha val="59999"/>
                </a:schemeClr>
              </a:outerShdw>
            </a:effec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7" name="Line 22"/>
            <p:cNvSpPr>
              <a:spLocks noChangeShapeType="1"/>
            </p:cNvSpPr>
            <p:nvPr/>
          </p:nvSpPr>
          <p:spPr bwMode="auto">
            <a:xfrm>
              <a:off x="1163" y="1305"/>
              <a:ext cx="56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25400" dir="5160109" algn="ctr" rotWithShape="0">
                <a:schemeClr val="bg2">
                  <a:alpha val="59999"/>
                </a:schemeClr>
              </a:outerShdw>
            </a:effec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88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9" y="971"/>
              <a:ext cx="223" cy="16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9" name="Line 24"/>
            <p:cNvSpPr>
              <a:spLocks noChangeShapeType="1"/>
            </p:cNvSpPr>
            <p:nvPr/>
          </p:nvSpPr>
          <p:spPr bwMode="auto">
            <a:xfrm>
              <a:off x="956" y="395"/>
              <a:ext cx="468" cy="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0" name="Rectangle 25"/>
            <p:cNvSpPr>
              <a:spLocks/>
            </p:cNvSpPr>
            <p:nvPr/>
          </p:nvSpPr>
          <p:spPr bwMode="auto">
            <a:xfrm>
              <a:off x="956" y="361"/>
              <a:ext cx="240" cy="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1" name="Rectangle 26"/>
            <p:cNvSpPr>
              <a:spLocks/>
            </p:cNvSpPr>
            <p:nvPr/>
          </p:nvSpPr>
          <p:spPr bwMode="auto">
            <a:xfrm flipH="1">
              <a:off x="1196" y="361"/>
              <a:ext cx="228" cy="66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2" name="Line 27"/>
            <p:cNvSpPr>
              <a:spLocks noChangeShapeType="1"/>
            </p:cNvSpPr>
            <p:nvPr/>
          </p:nvSpPr>
          <p:spPr bwMode="auto">
            <a:xfrm>
              <a:off x="956" y="303"/>
              <a:ext cx="468" cy="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3" name="Rectangle 28"/>
            <p:cNvSpPr>
              <a:spLocks/>
            </p:cNvSpPr>
            <p:nvPr/>
          </p:nvSpPr>
          <p:spPr bwMode="auto">
            <a:xfrm>
              <a:off x="956" y="270"/>
              <a:ext cx="240" cy="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4" name="Rectangle 29"/>
            <p:cNvSpPr>
              <a:spLocks/>
            </p:cNvSpPr>
            <p:nvPr/>
          </p:nvSpPr>
          <p:spPr bwMode="auto">
            <a:xfrm flipH="1">
              <a:off x="1196" y="270"/>
              <a:ext cx="228" cy="66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5" name="Line 30"/>
            <p:cNvSpPr>
              <a:spLocks noChangeShapeType="1"/>
            </p:cNvSpPr>
            <p:nvPr/>
          </p:nvSpPr>
          <p:spPr bwMode="auto">
            <a:xfrm>
              <a:off x="956" y="577"/>
              <a:ext cx="468" cy="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6" name="Rectangle 31"/>
            <p:cNvSpPr>
              <a:spLocks/>
            </p:cNvSpPr>
            <p:nvPr/>
          </p:nvSpPr>
          <p:spPr bwMode="auto">
            <a:xfrm>
              <a:off x="956" y="543"/>
              <a:ext cx="240" cy="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7" name="Rectangle 32"/>
            <p:cNvSpPr>
              <a:spLocks/>
            </p:cNvSpPr>
            <p:nvPr/>
          </p:nvSpPr>
          <p:spPr bwMode="auto">
            <a:xfrm flipH="1">
              <a:off x="1196" y="543"/>
              <a:ext cx="228" cy="66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8" name="Line 33"/>
            <p:cNvSpPr>
              <a:spLocks noChangeShapeType="1"/>
            </p:cNvSpPr>
            <p:nvPr/>
          </p:nvSpPr>
          <p:spPr bwMode="auto">
            <a:xfrm>
              <a:off x="956" y="486"/>
              <a:ext cx="468" cy="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9" name="Rectangle 34"/>
            <p:cNvSpPr>
              <a:spLocks/>
            </p:cNvSpPr>
            <p:nvPr/>
          </p:nvSpPr>
          <p:spPr bwMode="auto">
            <a:xfrm>
              <a:off x="956" y="452"/>
              <a:ext cx="240" cy="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0" name="Rectangle 35"/>
            <p:cNvSpPr>
              <a:spLocks/>
            </p:cNvSpPr>
            <p:nvPr/>
          </p:nvSpPr>
          <p:spPr bwMode="auto">
            <a:xfrm flipH="1">
              <a:off x="1196" y="452"/>
              <a:ext cx="228" cy="66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1" name="Line 36"/>
            <p:cNvSpPr>
              <a:spLocks noChangeShapeType="1"/>
            </p:cNvSpPr>
            <p:nvPr/>
          </p:nvSpPr>
          <p:spPr bwMode="auto">
            <a:xfrm>
              <a:off x="956" y="759"/>
              <a:ext cx="468" cy="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2" name="Rectangle 37"/>
            <p:cNvSpPr>
              <a:spLocks/>
            </p:cNvSpPr>
            <p:nvPr/>
          </p:nvSpPr>
          <p:spPr bwMode="auto">
            <a:xfrm>
              <a:off x="956" y="726"/>
              <a:ext cx="240" cy="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3" name="Rectangle 38"/>
            <p:cNvSpPr>
              <a:spLocks/>
            </p:cNvSpPr>
            <p:nvPr/>
          </p:nvSpPr>
          <p:spPr bwMode="auto">
            <a:xfrm flipH="1">
              <a:off x="1196" y="726"/>
              <a:ext cx="228" cy="66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4" name="Line 39"/>
            <p:cNvSpPr>
              <a:spLocks noChangeShapeType="1"/>
            </p:cNvSpPr>
            <p:nvPr/>
          </p:nvSpPr>
          <p:spPr bwMode="auto">
            <a:xfrm>
              <a:off x="956" y="668"/>
              <a:ext cx="468" cy="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5" name="Rectangle 40"/>
            <p:cNvSpPr>
              <a:spLocks/>
            </p:cNvSpPr>
            <p:nvPr/>
          </p:nvSpPr>
          <p:spPr bwMode="auto">
            <a:xfrm>
              <a:off x="956" y="635"/>
              <a:ext cx="240" cy="6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6" name="Rectangle 41"/>
            <p:cNvSpPr>
              <a:spLocks/>
            </p:cNvSpPr>
            <p:nvPr/>
          </p:nvSpPr>
          <p:spPr bwMode="auto">
            <a:xfrm flipH="1">
              <a:off x="1196" y="635"/>
              <a:ext cx="228" cy="66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7" name="Oval 42"/>
            <p:cNvSpPr>
              <a:spLocks/>
            </p:cNvSpPr>
            <p:nvPr/>
          </p:nvSpPr>
          <p:spPr bwMode="auto">
            <a:xfrm>
              <a:off x="1169" y="371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00000"/>
                </a:gs>
              </a:gsLst>
              <a:lin ang="5400000" scaled="1"/>
            </a:gradFill>
            <a:ln w="12700" cap="flat">
              <a:solidFill>
                <a:srgbClr val="8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8" name="Oval 43"/>
            <p:cNvSpPr>
              <a:spLocks/>
            </p:cNvSpPr>
            <p:nvPr/>
          </p:nvSpPr>
          <p:spPr bwMode="auto">
            <a:xfrm>
              <a:off x="1169" y="461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00000"/>
                </a:gs>
              </a:gsLst>
              <a:lin ang="5400000" scaled="1"/>
            </a:gradFill>
            <a:ln w="12700" cap="flat">
              <a:solidFill>
                <a:srgbClr val="8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9" name="Oval 44"/>
            <p:cNvSpPr>
              <a:spLocks/>
            </p:cNvSpPr>
            <p:nvPr/>
          </p:nvSpPr>
          <p:spPr bwMode="auto">
            <a:xfrm>
              <a:off x="1169" y="551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00000"/>
                </a:gs>
              </a:gsLst>
              <a:lin ang="5400000" scaled="1"/>
            </a:gradFill>
            <a:ln w="12700" cap="flat">
              <a:solidFill>
                <a:srgbClr val="8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10" name="Oval 45"/>
            <p:cNvSpPr>
              <a:spLocks/>
            </p:cNvSpPr>
            <p:nvPr/>
          </p:nvSpPr>
          <p:spPr bwMode="auto">
            <a:xfrm>
              <a:off x="1169" y="647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00000"/>
                </a:gs>
              </a:gsLst>
              <a:lin ang="5400000" scaled="1"/>
            </a:gradFill>
            <a:ln w="12700" cap="flat">
              <a:solidFill>
                <a:srgbClr val="8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11" name="Oval 46"/>
            <p:cNvSpPr>
              <a:spLocks/>
            </p:cNvSpPr>
            <p:nvPr/>
          </p:nvSpPr>
          <p:spPr bwMode="auto">
            <a:xfrm>
              <a:off x="1169" y="737"/>
              <a:ext cx="48" cy="49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00000"/>
                </a:gs>
              </a:gsLst>
              <a:lin ang="5400000" scaled="1"/>
            </a:gradFill>
            <a:ln w="12700" cap="flat">
              <a:solidFill>
                <a:srgbClr val="8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12" name="Line 47"/>
            <p:cNvSpPr>
              <a:spLocks noChangeShapeType="1"/>
            </p:cNvSpPr>
            <p:nvPr/>
          </p:nvSpPr>
          <p:spPr bwMode="auto">
            <a:xfrm flipH="1">
              <a:off x="1351" y="287"/>
              <a:ext cx="0" cy="378"/>
            </a:xfrm>
            <a:prstGeom prst="line">
              <a:avLst/>
            </a:prstGeom>
            <a:noFill/>
            <a:ln w="38100" cap="flat">
              <a:solidFill>
                <a:srgbClr val="000080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13" name="Rectangle 48"/>
            <p:cNvSpPr>
              <a:spLocks/>
            </p:cNvSpPr>
            <p:nvPr/>
          </p:nvSpPr>
          <p:spPr bwMode="auto">
            <a:xfrm rot="10800000" flipH="1">
              <a:off x="953" y="492"/>
              <a:ext cx="468" cy="335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14" name="Line 49"/>
            <p:cNvSpPr>
              <a:spLocks noChangeShapeType="1"/>
            </p:cNvSpPr>
            <p:nvPr/>
          </p:nvSpPr>
          <p:spPr bwMode="auto">
            <a:xfrm rot="10800000" flipH="1">
              <a:off x="951" y="0"/>
              <a:ext cx="0" cy="83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7" name="Double flèche horizontale 6"/>
          <p:cNvSpPr/>
          <p:nvPr/>
        </p:nvSpPr>
        <p:spPr>
          <a:xfrm>
            <a:off x="6630958" y="6452106"/>
            <a:ext cx="699149" cy="136861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9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39622</TotalTime>
  <Words>5398</Words>
  <Application>Microsoft Office PowerPoint</Application>
  <PresentationFormat>Personnalisé</PresentationFormat>
  <Paragraphs>545</Paragraphs>
  <Slides>48</Slides>
  <Notes>14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48</vt:i4>
      </vt:variant>
    </vt:vector>
  </HeadingPairs>
  <TitlesOfParts>
    <vt:vector size="64" baseType="lpstr">
      <vt:lpstr>Arial</vt:lpstr>
      <vt:lpstr>Calibri</vt:lpstr>
      <vt:lpstr>Calibri Bold</vt:lpstr>
      <vt:lpstr>Calibri Italic</vt:lpstr>
      <vt:lpstr>Calibri Light</vt:lpstr>
      <vt:lpstr>Cambria</vt:lpstr>
      <vt:lpstr>Cambria Math</vt:lpstr>
      <vt:lpstr>Comic Sans MS</vt:lpstr>
      <vt:lpstr>DejaVu Sans</vt:lpstr>
      <vt:lpstr>Georgia</vt:lpstr>
      <vt:lpstr>Liberation Sans</vt:lpstr>
      <vt:lpstr>StarSymbol</vt:lpstr>
      <vt:lpstr>Wingdings</vt:lpstr>
      <vt:lpstr>Thème Office</vt:lpstr>
      <vt:lpstr>Equation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win8</dc:creator>
  <cp:lastModifiedBy>Gwendal</cp:lastModifiedBy>
  <cp:revision>463</cp:revision>
  <dcterms:created xsi:type="dcterms:W3CDTF">2019-05-28T13:33:30Z</dcterms:created>
  <dcterms:modified xsi:type="dcterms:W3CDTF">2021-10-28T06:11:21Z</dcterms:modified>
</cp:coreProperties>
</file>